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8" r:id="rId15"/>
    <p:sldId id="270" r:id="rId16"/>
    <p:sldId id="271" r:id="rId17"/>
    <p:sldId id="273" r:id="rId18"/>
    <p:sldId id="275" r:id="rId19"/>
    <p:sldId id="277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80"/>
    <p:restoredTop sz="94631"/>
  </p:normalViewPr>
  <p:slideViewPr>
    <p:cSldViewPr snapToGrid="0" snapToObjects="1">
      <p:cViewPr varScale="1">
        <p:scale>
          <a:sx n="91" d="100"/>
          <a:sy n="91" d="100"/>
        </p:scale>
        <p:origin x="19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775C-291F-514A-8314-31D0CD1FE3BF}" type="datetimeFigureOut">
              <a:rPr lang="it-IT" smtClean="0"/>
              <a:t>06/10/18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D99E-2D9A-BC47-B151-54E912DB9C1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94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775C-291F-514A-8314-31D0CD1FE3BF}" type="datetimeFigureOut">
              <a:rPr lang="it-IT" smtClean="0"/>
              <a:t>06/10/18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D99E-2D9A-BC47-B151-54E912DB9C1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22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775C-291F-514A-8314-31D0CD1FE3BF}" type="datetimeFigureOut">
              <a:rPr lang="it-IT" smtClean="0"/>
              <a:t>06/10/18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D99E-2D9A-BC47-B151-54E912DB9C1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688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070031" y="1298520"/>
            <a:ext cx="7314757" cy="32547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1100160" y="4670280"/>
            <a:ext cx="7314757" cy="914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51327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775C-291F-514A-8314-31D0CD1FE3BF}" type="datetimeFigureOut">
              <a:rPr lang="it-IT" smtClean="0"/>
              <a:t>06/10/18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D99E-2D9A-BC47-B151-54E912DB9C1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46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775C-291F-514A-8314-31D0CD1FE3BF}" type="datetimeFigureOut">
              <a:rPr lang="it-IT" smtClean="0"/>
              <a:t>06/10/18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D99E-2D9A-BC47-B151-54E912DB9C1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64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775C-291F-514A-8314-31D0CD1FE3BF}" type="datetimeFigureOut">
              <a:rPr lang="it-IT" smtClean="0"/>
              <a:t>06/10/18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D99E-2D9A-BC47-B151-54E912DB9C1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83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775C-291F-514A-8314-31D0CD1FE3BF}" type="datetimeFigureOut">
              <a:rPr lang="it-IT" smtClean="0"/>
              <a:t>06/10/18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D99E-2D9A-BC47-B151-54E912DB9C1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5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775C-291F-514A-8314-31D0CD1FE3BF}" type="datetimeFigureOut">
              <a:rPr lang="it-IT" smtClean="0"/>
              <a:t>06/10/18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D99E-2D9A-BC47-B151-54E912DB9C1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775C-291F-514A-8314-31D0CD1FE3BF}" type="datetimeFigureOut">
              <a:rPr lang="it-IT" smtClean="0"/>
              <a:t>06/10/18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D99E-2D9A-BC47-B151-54E912DB9C1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25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775C-291F-514A-8314-31D0CD1FE3BF}" type="datetimeFigureOut">
              <a:rPr lang="it-IT" smtClean="0"/>
              <a:t>06/10/18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D99E-2D9A-BC47-B151-54E912DB9C1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506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775C-291F-514A-8314-31D0CD1FE3BF}" type="datetimeFigureOut">
              <a:rPr lang="it-IT" smtClean="0"/>
              <a:t>06/10/18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D99E-2D9A-BC47-B151-54E912DB9C1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25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B775C-291F-514A-8314-31D0CD1FE3BF}" type="datetimeFigureOut">
              <a:rPr lang="it-IT" smtClean="0"/>
              <a:t>06/10/18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FD99E-2D9A-BC47-B151-54E912DB9C1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19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1" Type="http://schemas.openxmlformats.org/officeDocument/2006/relationships/hyperlink" Target="https://tr.wikipedia.org/wiki/Leonardo_da_Vinci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png"/><Relationship Id="rId8" Type="http://schemas.openxmlformats.org/officeDocument/2006/relationships/image" Target="../media/image39.jpe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9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6.jpeg"/><Relationship Id="rId5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Leonardo in cattedra</a:t>
            </a:r>
            <a:br>
              <a:rPr lang="it-IT" dirty="0" smtClean="0"/>
            </a:br>
            <a:r>
              <a:rPr lang="it-IT" dirty="0" smtClean="0"/>
              <a:t>Un percorso di alternanza scuola-lavoro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Bari, 7 ottobre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60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Leonardo porta a compimento un processo già avviato in Italia: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dare dignità (disegno + descrizione) alle macchine!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Nonostante il carattere di “note personali” i disegni e le descrizioni di Leonardo appaiono molto curate nei dettagli costruttivi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38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6" y="335286"/>
            <a:ext cx="5376026" cy="6522714"/>
          </a:xfrm>
        </p:spPr>
      </p:pic>
      <p:sp>
        <p:nvSpPr>
          <p:cNvPr id="6" name="CasellaDiTesto 5"/>
          <p:cNvSpPr txBox="1"/>
          <p:nvPr/>
        </p:nvSpPr>
        <p:spPr>
          <a:xfrm>
            <a:off x="6779623" y="2286000"/>
            <a:ext cx="5016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Macchine idrauliche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22922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00" y="365125"/>
            <a:ext cx="4254500" cy="6321734"/>
          </a:xfrm>
        </p:spPr>
      </p:pic>
      <p:sp>
        <p:nvSpPr>
          <p:cNvPr id="8" name="CasellaDiTesto 7"/>
          <p:cNvSpPr txBox="1"/>
          <p:nvPr/>
        </p:nvSpPr>
        <p:spPr>
          <a:xfrm>
            <a:off x="838200" y="2311400"/>
            <a:ext cx="4686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Classificazione di componenti di macchine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62992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700" dirty="0" smtClean="0"/>
              <a:t/>
            </a:r>
            <a:br>
              <a:rPr lang="it-IT" sz="2700" dirty="0" smtClean="0"/>
            </a:br>
            <a:r>
              <a:rPr lang="it-IT" sz="3100" dirty="0" smtClean="0"/>
              <a:t>Macchine </a:t>
            </a:r>
            <a:r>
              <a:rPr lang="it-IT" sz="3100" dirty="0"/>
              <a:t>automatiche: </a:t>
            </a:r>
            <a:r>
              <a:rPr lang="it-IT" sz="3100" dirty="0" smtClean="0"/>
              <a:t>anticipazioni del </a:t>
            </a:r>
            <a:br>
              <a:rPr lang="it-IT" sz="3100" dirty="0" smtClean="0"/>
            </a:br>
            <a:r>
              <a:rPr lang="it-IT" sz="3100" dirty="0" smtClean="0"/>
              <a:t>XVIII secolo o liberazione </a:t>
            </a:r>
            <a:r>
              <a:rPr lang="it-IT" sz="3100" dirty="0"/>
              <a:t>dell’uomo dalla fatica?</a:t>
            </a:r>
            <a:br>
              <a:rPr lang="it-IT" sz="3100" dirty="0"/>
            </a:br>
            <a:endParaRPr lang="it-IT" sz="31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957" y="1520732"/>
            <a:ext cx="3720843" cy="4961124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0244" y="2544328"/>
            <a:ext cx="3866193" cy="339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94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…ancora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dirty="0" smtClean="0"/>
              <a:t>Apparecchio per misurare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dirty="0" smtClean="0"/>
              <a:t>la resistenza alla trazione del ferro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063" y="279919"/>
            <a:ext cx="3926128" cy="589704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301132" y="6176963"/>
            <a:ext cx="392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Museo nazionale della scienza e della tecnologia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453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331" y="987425"/>
            <a:ext cx="5921914" cy="4873625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it-IT" sz="3900" dirty="0"/>
              <a:t>Studi sulla stabilità degli archi: dimostrazione dell’esistenza della spinta orizzontale. Confutata la “dannosa” convinzione che il carico su un arco, segua la direzione dell’anello e venga trasferito ai pilastri come forza verticale.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94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Invenzione della porta a due battenti per i canali navigabili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07" y="987425"/>
            <a:ext cx="6045762" cy="4873625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Il tradizionale sistema a saracinesca non era adatto per la navigazione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70233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3. multidisciplinarità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S. Freud (1910). </a:t>
            </a:r>
            <a:r>
              <a:rPr lang="it-IT" i="1" dirty="0" smtClean="0"/>
              <a:t>Un ricordo d’infanzia di Leonardo da Vinci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076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746" y="987425"/>
            <a:ext cx="3249083" cy="4873625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it-IT" sz="2400" dirty="0" smtClean="0"/>
              <a:t>“[…] nel sorriso di Monna Lisa si congiungono due elementi diversi […] la più compiuta raffigurazione dei contrasti che governano la vita amorosa femminile, il riserbo e la seduzione, la tenerezza colma di dedizione e la sensualità esigente, spregiudicata, che consuma l’uomo come qualcosa di estraneo”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265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P. Valéry (1894). </a:t>
            </a:r>
            <a:r>
              <a:rPr lang="it-IT" i="1" dirty="0" smtClean="0"/>
              <a:t>Introduzione al metodo di Leonardo da Vinci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i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i="1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Tentativo di riaffermare la superiorità dell’arte sulla scienza!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854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nasce?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dirty="0" smtClean="0"/>
              <a:t>1. Esperienza precedente: ASL sulla storia della tecnologia</a:t>
            </a:r>
            <a:endParaRPr lang="it-IT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dirty="0" smtClean="0"/>
          </a:p>
        </p:txBody>
      </p:sp>
      <p:pic>
        <p:nvPicPr>
          <p:cNvPr id="4" name="Immagine 3" descr="C:\Users\Michela\Pictures\1551635_10151994315614748_98588878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10" y="2761097"/>
            <a:ext cx="3720657" cy="314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4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338659" y="5747658"/>
            <a:ext cx="1080000" cy="72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5" name="Rettangolo 4"/>
          <p:cNvSpPr/>
          <p:nvPr/>
        </p:nvSpPr>
        <p:spPr>
          <a:xfrm>
            <a:off x="7144869" y="5750381"/>
            <a:ext cx="1080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6" name="Rettangolo 5"/>
          <p:cNvSpPr/>
          <p:nvPr/>
        </p:nvSpPr>
        <p:spPr>
          <a:xfrm>
            <a:off x="9042230" y="5747658"/>
            <a:ext cx="1080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9" name="Rettangolo 8"/>
          <p:cNvSpPr/>
          <p:nvPr/>
        </p:nvSpPr>
        <p:spPr>
          <a:xfrm>
            <a:off x="2928493" y="5763463"/>
            <a:ext cx="1080000" cy="72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10" name="CasellaDiTesto 9"/>
          <p:cNvSpPr txBox="1"/>
          <p:nvPr/>
        </p:nvSpPr>
        <p:spPr>
          <a:xfrm>
            <a:off x="1781634" y="1406368"/>
            <a:ext cx="607427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latin typeface="Calisto MT" panose="02040603050505030304" pitchFamily="18" charset="0"/>
              </a:rPr>
              <a:t>Il percorso di Alternanza </a:t>
            </a:r>
          </a:p>
          <a:p>
            <a:pPr algn="ctr"/>
            <a:r>
              <a:rPr lang="it-IT" sz="2600" b="1" dirty="0">
                <a:latin typeface="Calisto MT" panose="02040603050505030304" pitchFamily="18" charset="0"/>
              </a:rPr>
              <a:t>Scuola-Lavoro:</a:t>
            </a:r>
          </a:p>
          <a:p>
            <a:pPr algn="ctr"/>
            <a:endParaRPr lang="it-IT" sz="3000" b="1" dirty="0">
              <a:latin typeface="Calisto MT" panose="02040603050505030304" pitchFamily="18" charset="0"/>
            </a:endParaRPr>
          </a:p>
          <a:p>
            <a:pPr algn="ctr"/>
            <a:r>
              <a:rPr lang="it-IT" sz="3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sto MT" panose="02040603050505030304" pitchFamily="18" charset="0"/>
              </a:rPr>
              <a:t>Leonardo da Vinci</a:t>
            </a:r>
          </a:p>
          <a:p>
            <a:pPr algn="ctr"/>
            <a:r>
              <a:rPr lang="it-IT" sz="3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sto MT" panose="02040603050505030304" pitchFamily="18" charset="0"/>
              </a:rPr>
              <a:t>tra arte, scienza e tecnica</a:t>
            </a:r>
          </a:p>
          <a:p>
            <a:pPr algn="ctr"/>
            <a:endParaRPr lang="it-IT" sz="3600" b="1" dirty="0">
              <a:solidFill>
                <a:schemeClr val="bg2">
                  <a:lumMod val="20000"/>
                  <a:lumOff val="80000"/>
                </a:schemeClr>
              </a:solidFill>
              <a:latin typeface="Calisto MT" panose="02040603050505030304" pitchFamily="18" charset="0"/>
            </a:endParaRPr>
          </a:p>
          <a:p>
            <a:pPr algn="ctr"/>
            <a:endParaRPr lang="it-IT" sz="3600" b="1" dirty="0">
              <a:solidFill>
                <a:schemeClr val="bg2">
                  <a:lumMod val="20000"/>
                  <a:lumOff val="80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17" name="Immagine 2" descr="logo Università Bari-alta defini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9668" y="3562300"/>
            <a:ext cx="2016224" cy="6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tangolo 17"/>
          <p:cNvSpPr/>
          <p:nvPr/>
        </p:nvSpPr>
        <p:spPr>
          <a:xfrm>
            <a:off x="8859668" y="2425577"/>
            <a:ext cx="2016224" cy="765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0" descr="SSS_color-web-con-loghi-25.2.20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5780" y="2483633"/>
            <a:ext cx="1807468" cy="69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tangolo 20"/>
          <p:cNvSpPr/>
          <p:nvPr/>
        </p:nvSpPr>
        <p:spPr>
          <a:xfrm>
            <a:off x="5748825" y="5763463"/>
            <a:ext cx="1080000" cy="7200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23" name="Rettangolo 22"/>
          <p:cNvSpPr/>
          <p:nvPr/>
        </p:nvSpPr>
        <p:spPr>
          <a:xfrm>
            <a:off x="1504205" y="5747658"/>
            <a:ext cx="1080000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</p:spTree>
    <p:extLst>
      <p:ext uri="{BB962C8B-B14F-4D97-AF65-F5344CB8AC3E}">
        <p14:creationId xmlns:p14="http://schemas.microsoft.com/office/powerpoint/2010/main" val="120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2" descr="logo Università Bari-alta defini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9668" y="3562300"/>
            <a:ext cx="2016224" cy="6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12"/>
          <p:cNvSpPr/>
          <p:nvPr/>
        </p:nvSpPr>
        <p:spPr>
          <a:xfrm>
            <a:off x="8859668" y="2425577"/>
            <a:ext cx="2016224" cy="765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0" descr="SSS_color-web-con-loghi-25.2.20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5780" y="2483633"/>
            <a:ext cx="1807468" cy="69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1484857" y="1879609"/>
            <a:ext cx="67079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listo MT" panose="02040603050505030304" pitchFamily="18" charset="0"/>
              </a:rPr>
              <a:t>Coordinamento:</a:t>
            </a:r>
          </a:p>
          <a:p>
            <a:r>
              <a:rPr lang="it-IT" dirty="0">
                <a:latin typeface="Calisto MT" panose="02040603050505030304" pitchFamily="18" charset="0"/>
              </a:rPr>
              <a:t>Centro Interuniversitario di ricerca </a:t>
            </a:r>
            <a:r>
              <a:rPr lang="it-IT" i="1" dirty="0">
                <a:latin typeface="Calisto MT" panose="02040603050505030304" pitchFamily="18" charset="0"/>
              </a:rPr>
              <a:t>Seminario di Storia della Scienza</a:t>
            </a:r>
          </a:p>
          <a:p>
            <a:endParaRPr lang="it-IT" i="1" dirty="0">
              <a:latin typeface="Calisto MT" panose="02040603050505030304" pitchFamily="18" charset="0"/>
            </a:endParaRPr>
          </a:p>
          <a:p>
            <a:r>
              <a:rPr lang="it-IT" b="1" dirty="0">
                <a:latin typeface="Calisto MT" panose="02040603050505030304" pitchFamily="18" charset="0"/>
              </a:rPr>
              <a:t>Destinatari:</a:t>
            </a:r>
          </a:p>
          <a:p>
            <a:pPr algn="just"/>
            <a:r>
              <a:rPr lang="it-IT" dirty="0">
                <a:latin typeface="Calisto MT" panose="02040603050505030304" pitchFamily="18" charset="0"/>
              </a:rPr>
              <a:t>Studenti e studentesse del terzo, quarto e quinto anno delle scuole secondarie di secondo grado della regioni Puglia, Basilicata e Molise.</a:t>
            </a:r>
          </a:p>
          <a:p>
            <a:pPr algn="just"/>
            <a:endParaRPr lang="it-IT" dirty="0">
              <a:latin typeface="Calisto MT" panose="02040603050505030304" pitchFamily="18" charset="0"/>
            </a:endParaRPr>
          </a:p>
          <a:p>
            <a:pPr algn="just"/>
            <a:r>
              <a:rPr lang="it-IT" b="1" dirty="0">
                <a:latin typeface="Calisto MT" panose="02040603050505030304" pitchFamily="18" charset="0"/>
              </a:rPr>
              <a:t>Modalità di svolgimento:</a:t>
            </a:r>
          </a:p>
          <a:p>
            <a:pPr algn="just"/>
            <a:r>
              <a:rPr lang="it-IT" dirty="0">
                <a:latin typeface="Calisto MT" panose="02040603050505030304" pitchFamily="18" charset="0"/>
              </a:rPr>
              <a:t>Percorso organizzato per moduli intercambiabili, da svolgersi nel quadro dell’Alternanza Scuola-Lavoro (Legge 107/2015).</a:t>
            </a:r>
          </a:p>
          <a:p>
            <a:pPr algn="just"/>
            <a:r>
              <a:rPr lang="it-IT" dirty="0">
                <a:latin typeface="Calisto MT" panose="02040603050505030304" pitchFamily="18" charset="0"/>
              </a:rPr>
              <a:t>50 ore di attività = 40 ore in presenza (5 giornate da 8 ore cad.) + 10 ore di studio individuale.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132269" y="1200269"/>
            <a:ext cx="7438227" cy="4497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485469" y="1179023"/>
            <a:ext cx="607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Calisto MT" panose="02040603050505030304" pitchFamily="18" charset="0"/>
              </a:rPr>
              <a:t>Chi, come e quando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8690610" y="1200913"/>
            <a:ext cx="2373630" cy="449085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4338659" y="5747658"/>
            <a:ext cx="1080000" cy="72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20" name="Rettangolo 19"/>
          <p:cNvSpPr/>
          <p:nvPr/>
        </p:nvSpPr>
        <p:spPr>
          <a:xfrm>
            <a:off x="7144869" y="5750381"/>
            <a:ext cx="1080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21" name="Rettangolo 20"/>
          <p:cNvSpPr/>
          <p:nvPr/>
        </p:nvSpPr>
        <p:spPr>
          <a:xfrm>
            <a:off x="9042230" y="5747658"/>
            <a:ext cx="1080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22" name="Rettangolo 21"/>
          <p:cNvSpPr/>
          <p:nvPr/>
        </p:nvSpPr>
        <p:spPr>
          <a:xfrm>
            <a:off x="2928493" y="5763463"/>
            <a:ext cx="1080000" cy="72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23" name="Rettangolo 22"/>
          <p:cNvSpPr/>
          <p:nvPr/>
        </p:nvSpPr>
        <p:spPr>
          <a:xfrm>
            <a:off x="5748825" y="5763463"/>
            <a:ext cx="1080000" cy="7200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24" name="Rettangolo 23"/>
          <p:cNvSpPr/>
          <p:nvPr/>
        </p:nvSpPr>
        <p:spPr>
          <a:xfrm>
            <a:off x="1504205" y="5747658"/>
            <a:ext cx="1080000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25" name="CasellaDiTesto 24"/>
          <p:cNvSpPr txBox="1"/>
          <p:nvPr/>
        </p:nvSpPr>
        <p:spPr>
          <a:xfrm>
            <a:off x="9078496" y="1206730"/>
            <a:ext cx="217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latin typeface="Calisto MT" panose="02040603050505030304" pitchFamily="18" charset="0"/>
              </a:rPr>
              <a:t>ASL Leonardo</a:t>
            </a:r>
          </a:p>
        </p:txBody>
      </p:sp>
    </p:spTree>
    <p:extLst>
      <p:ext uri="{BB962C8B-B14F-4D97-AF65-F5344CB8AC3E}">
        <p14:creationId xmlns:p14="http://schemas.microsoft.com/office/powerpoint/2010/main" val="203350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1139568" y="755904"/>
            <a:ext cx="9909432" cy="53400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 dirty="0"/>
          </a:p>
        </p:txBody>
      </p:sp>
      <p:sp>
        <p:nvSpPr>
          <p:cNvPr id="18" name="Rettangolo 17"/>
          <p:cNvSpPr/>
          <p:nvPr/>
        </p:nvSpPr>
        <p:spPr>
          <a:xfrm>
            <a:off x="1132268" y="1200269"/>
            <a:ext cx="7477128" cy="4497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8702040" y="1200913"/>
            <a:ext cx="2346960" cy="4490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485469" y="1179023"/>
            <a:ext cx="6475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Calisto MT" panose="02040603050505030304" pitchFamily="18" charset="0"/>
              </a:rPr>
              <a:t>Leonardo da Vinci: vita e </a:t>
            </a:r>
            <a:r>
              <a:rPr lang="it-IT" sz="2400" b="1" dirty="0" err="1">
                <a:latin typeface="Calisto MT" panose="02040603050505030304" pitchFamily="18" charset="0"/>
              </a:rPr>
              <a:t>saperi</a:t>
            </a:r>
            <a:endParaRPr lang="it-IT" sz="2400" b="1" dirty="0">
              <a:latin typeface="Calisto MT" panose="02040603050505030304" pitchFamily="18" charset="0"/>
            </a:endParaRPr>
          </a:p>
        </p:txBody>
      </p:sp>
      <p:pic>
        <p:nvPicPr>
          <p:cNvPr id="20" name="Immagine 2" descr="logo Università Bari-alta defini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3704" y="122009"/>
            <a:ext cx="1097698" cy="36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magine 0" descr="SSS_color-web-con-loghi-25.2.20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2040" y="101563"/>
            <a:ext cx="988142" cy="37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sellaDiTesto 23"/>
          <p:cNvSpPr txBox="1"/>
          <p:nvPr/>
        </p:nvSpPr>
        <p:spPr>
          <a:xfrm>
            <a:off x="1484858" y="1879609"/>
            <a:ext cx="712453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latin typeface="Calisto MT" panose="02040603050505030304" pitchFamily="18" charset="0"/>
              </a:rPr>
              <a:t>Lezione teorica (6 ore) + attività laboratoriali (2 ore)</a:t>
            </a:r>
          </a:p>
          <a:p>
            <a:endParaRPr lang="it-IT" b="1" i="1" dirty="0">
              <a:latin typeface="Calisto MT" panose="02040603050505030304" pitchFamily="18" charset="0"/>
            </a:endParaRPr>
          </a:p>
          <a:p>
            <a:r>
              <a:rPr lang="it-IT" dirty="0">
                <a:latin typeface="Calisto MT" panose="02040603050505030304" pitchFamily="18" charset="0"/>
              </a:rPr>
              <a:t>Nel corso della prima giornata di attività, verrà offerto agli studenti un quadro teorico di riferimento sulla vita di Leonardo e sull’epoca in cui egli visse, nel quale contestualizzare i suoi interessi scientifici, artistici e culturali.</a:t>
            </a:r>
          </a:p>
          <a:p>
            <a:endParaRPr lang="it-IT" sz="500" dirty="0">
              <a:latin typeface="Calisto MT" panose="02040603050505030304" pitchFamily="18" charset="0"/>
            </a:endParaRPr>
          </a:p>
          <a:p>
            <a:r>
              <a:rPr lang="it-IT" dirty="0">
                <a:latin typeface="Calisto MT" panose="02040603050505030304" pitchFamily="18" charset="0"/>
              </a:rPr>
              <a:t>La lezione sarà arricchita da attività dal taglio laboratoriale e da approfondimenti tematici da concordare con le singole classi, di cui si offrono di seguito alcune ipotesi di argomento:</a:t>
            </a:r>
          </a:p>
          <a:p>
            <a:pPr marL="285750" indent="-285750">
              <a:buFontTx/>
              <a:buChar char="-"/>
            </a:pPr>
            <a:r>
              <a:rPr lang="it-IT" i="1" dirty="0">
                <a:latin typeface="Calisto MT" panose="02040603050505030304" pitchFamily="18" charset="0"/>
              </a:rPr>
              <a:t>I linguaggi di Leonardo;</a:t>
            </a:r>
          </a:p>
          <a:p>
            <a:pPr marL="285750" indent="-285750">
              <a:buFontTx/>
              <a:buChar char="-"/>
            </a:pPr>
            <a:r>
              <a:rPr lang="it-IT" i="1" dirty="0">
                <a:latin typeface="Calisto MT" panose="02040603050505030304" pitchFamily="18" charset="0"/>
              </a:rPr>
              <a:t>Svolte teatrali in Francia tra Cinque e Seicento;</a:t>
            </a:r>
          </a:p>
          <a:p>
            <a:pPr marL="285750" indent="-285750">
              <a:buFontTx/>
              <a:buChar char="-"/>
            </a:pPr>
            <a:r>
              <a:rPr lang="it-IT" i="1" dirty="0">
                <a:latin typeface="Calisto MT" panose="02040603050505030304" pitchFamily="18" charset="0"/>
              </a:rPr>
              <a:t>Leonardo e la cultura di massa.</a:t>
            </a:r>
            <a:endParaRPr lang="it-IT" dirty="0">
              <a:latin typeface="Calisto MT" panose="02040603050505030304" pitchFamily="18" charset="0"/>
            </a:endParaRPr>
          </a:p>
          <a:p>
            <a:endParaRPr lang="it-IT" b="1" dirty="0">
              <a:latin typeface="Calisto MT" panose="02040603050505030304" pitchFamily="18" charset="0"/>
            </a:endParaRPr>
          </a:p>
          <a:p>
            <a:pPr algn="just"/>
            <a:endParaRPr lang="it-IT" dirty="0">
              <a:latin typeface="Calisto MT" panose="02040603050505030304" pitchFamily="18" charset="0"/>
            </a:endParaRPr>
          </a:p>
          <a:p>
            <a:pPr algn="just"/>
            <a:endParaRPr lang="it-IT" dirty="0">
              <a:latin typeface="Calisto MT" panose="02040603050505030304" pitchFamily="18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1504205" y="5747658"/>
            <a:ext cx="1080000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pic>
        <p:nvPicPr>
          <p:cNvPr id="27" name="Immagine 2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lc="http://schemas.openxmlformats.org/drawingml/2006/lockedCanvas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611="http://schemas.microsoft.com/office/drawing/2016/11/main" xmlns:pic="http://schemas.openxmlformats.org/drawingml/2006/pictur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r:id="rId11"/>
              </a:ext>
            </a:extLst>
          </a:blip>
          <a:stretch>
            <a:fillRect/>
          </a:stretch>
        </p:blipFill>
        <p:spPr>
          <a:xfrm>
            <a:off x="8965474" y="4776081"/>
            <a:ext cx="1797536" cy="1850656"/>
          </a:xfrm>
          <a:prstGeom prst="rect">
            <a:avLst/>
          </a:prstGeom>
        </p:spPr>
      </p:pic>
      <p:sp>
        <p:nvSpPr>
          <p:cNvPr id="12" name="CustomShape 7"/>
          <p:cNvSpPr/>
          <p:nvPr/>
        </p:nvSpPr>
        <p:spPr>
          <a:xfrm>
            <a:off x="8824770" y="1174680"/>
            <a:ext cx="1938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i="1" dirty="0">
                <a:solidFill>
                  <a:srgbClr val="000000"/>
                </a:solidFill>
                <a:latin typeface="Calisto MT"/>
              </a:rPr>
              <a:t>1a giornata</a:t>
            </a:r>
            <a:endParaRPr dirty="0"/>
          </a:p>
        </p:txBody>
      </p:sp>
      <p:sp>
        <p:nvSpPr>
          <p:cNvPr id="15" name="CustomShape 3"/>
          <p:cNvSpPr/>
          <p:nvPr/>
        </p:nvSpPr>
        <p:spPr>
          <a:xfrm>
            <a:off x="8717160" y="1914343"/>
            <a:ext cx="2346480" cy="2628629"/>
          </a:xfrm>
          <a:prstGeom prst="rect">
            <a:avLst/>
          </a:prstGeom>
          <a:solidFill>
            <a:srgbClr val="92D050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30"/>
          <p:cNvSpPr/>
          <p:nvPr/>
        </p:nvSpPr>
        <p:spPr>
          <a:xfrm>
            <a:off x="8836020" y="1995673"/>
            <a:ext cx="2084940" cy="194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1100" b="1" dirty="0">
                <a:latin typeface="Calisto MT" panose="02040603050505030304" pitchFamily="18" charset="0"/>
              </a:rPr>
              <a:t>Conoscenze:</a:t>
            </a:r>
          </a:p>
          <a:p>
            <a:pPr algn="just"/>
            <a:r>
              <a:rPr lang="it-IT" sz="1100" dirty="0">
                <a:latin typeface="Calisto MT" panose="02040603050505030304" pitchFamily="18" charset="0"/>
              </a:rPr>
              <a:t>- conoscere la vita e gli ambiti di interesse e attività di Leonardo da Vinci;</a:t>
            </a:r>
          </a:p>
          <a:p>
            <a:pPr algn="just"/>
            <a:r>
              <a:rPr lang="it-IT" sz="1100" dirty="0">
                <a:latin typeface="Calisto MT" panose="02040603050505030304" pitchFamily="18" charset="0"/>
              </a:rPr>
              <a:t>- acquisire informazioni sul Rinascimento e sul contesto storico-culturale nel quale visse Leonardo.</a:t>
            </a:r>
          </a:p>
          <a:p>
            <a:pPr algn="just"/>
            <a:endParaRPr lang="it-IT" sz="1100" dirty="0">
              <a:latin typeface="Calisto MT" panose="02040603050505030304" pitchFamily="18" charset="0"/>
            </a:endParaRPr>
          </a:p>
          <a:p>
            <a:pPr algn="just"/>
            <a:r>
              <a:rPr lang="it-IT" sz="1100" b="1" dirty="0">
                <a:latin typeface="Calisto MT" panose="02040603050505030304" pitchFamily="18" charset="0"/>
              </a:rPr>
              <a:t>Competenze:</a:t>
            </a:r>
          </a:p>
          <a:p>
            <a:pPr algn="just"/>
            <a:r>
              <a:rPr lang="it-IT" sz="1100" dirty="0">
                <a:latin typeface="Calisto MT" panose="02040603050505030304" pitchFamily="18" charset="0"/>
              </a:rPr>
              <a:t>- capacità di identificare settori e risorse che connettono la figura di Leonardo all’attualità della scienza e della tecnologia.</a:t>
            </a:r>
          </a:p>
        </p:txBody>
      </p:sp>
    </p:spTree>
    <p:extLst>
      <p:ext uri="{BB962C8B-B14F-4D97-AF65-F5344CB8AC3E}">
        <p14:creationId xmlns:p14="http://schemas.microsoft.com/office/powerpoint/2010/main" val="199488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143000" y="756000"/>
            <a:ext cx="9909000" cy="5339880"/>
          </a:xfrm>
          <a:prstGeom prst="rect">
            <a:avLst/>
          </a:prstGeom>
          <a:solidFill>
            <a:srgbClr val="FFF1CB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2"/>
          <p:cNvSpPr/>
          <p:nvPr/>
        </p:nvSpPr>
        <p:spPr>
          <a:xfrm>
            <a:off x="1132200" y="1200240"/>
            <a:ext cx="7476840" cy="449280"/>
          </a:xfrm>
          <a:prstGeom prst="rect">
            <a:avLst/>
          </a:prstGeom>
          <a:solidFill>
            <a:srgbClr val="D9D9D9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3"/>
          <p:cNvSpPr/>
          <p:nvPr/>
        </p:nvSpPr>
        <p:spPr>
          <a:xfrm>
            <a:off x="8701920" y="1200960"/>
            <a:ext cx="2346480" cy="448560"/>
          </a:xfrm>
          <a:prstGeom prst="rect">
            <a:avLst/>
          </a:prstGeom>
          <a:solidFill>
            <a:srgbClr val="FFD663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4"/>
          <p:cNvSpPr/>
          <p:nvPr/>
        </p:nvSpPr>
        <p:spPr>
          <a:xfrm>
            <a:off x="1142460" y="1179000"/>
            <a:ext cx="7468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400" b="1" dirty="0">
                <a:solidFill>
                  <a:srgbClr val="000000"/>
                </a:solidFill>
                <a:latin typeface="Calisto MT"/>
              </a:rPr>
              <a:t>I luoghi della scienza e della tecnica di Leonardo</a:t>
            </a:r>
            <a:endParaRPr dirty="0"/>
          </a:p>
        </p:txBody>
      </p:sp>
      <p:pic>
        <p:nvPicPr>
          <p:cNvPr id="126" name="Immagine 2"/>
          <p:cNvPicPr/>
          <p:nvPr/>
        </p:nvPicPr>
        <p:blipFill>
          <a:blip r:embed="rId2"/>
          <a:stretch/>
        </p:blipFill>
        <p:spPr>
          <a:xfrm>
            <a:off x="9823680" y="122040"/>
            <a:ext cx="1097280" cy="365400"/>
          </a:xfrm>
          <a:prstGeom prst="rect">
            <a:avLst/>
          </a:prstGeom>
          <a:ln w="9360">
            <a:noFill/>
          </a:ln>
        </p:spPr>
      </p:pic>
      <p:pic>
        <p:nvPicPr>
          <p:cNvPr id="127" name="Immagine 0"/>
          <p:cNvPicPr/>
          <p:nvPr/>
        </p:nvPicPr>
        <p:blipFill>
          <a:blip r:embed="rId3"/>
          <a:stretch/>
        </p:blipFill>
        <p:spPr>
          <a:xfrm>
            <a:off x="8701920" y="101520"/>
            <a:ext cx="987840" cy="376920"/>
          </a:xfrm>
          <a:prstGeom prst="rect">
            <a:avLst/>
          </a:prstGeom>
          <a:ln w="9360">
            <a:noFill/>
          </a:ln>
        </p:spPr>
      </p:pic>
      <p:sp>
        <p:nvSpPr>
          <p:cNvPr id="128" name="CustomShape 5"/>
          <p:cNvSpPr/>
          <p:nvPr/>
        </p:nvSpPr>
        <p:spPr>
          <a:xfrm>
            <a:off x="1485000" y="1879560"/>
            <a:ext cx="712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1" i="1" dirty="0">
                <a:solidFill>
                  <a:srgbClr val="000000"/>
                </a:solidFill>
                <a:latin typeface="Calisto MT"/>
              </a:rPr>
              <a:t>Visita guidata a scelta tra le seguenti mete (8 ore):</a:t>
            </a:r>
            <a:endParaRPr dirty="0"/>
          </a:p>
        </p:txBody>
      </p:sp>
      <p:sp>
        <p:nvSpPr>
          <p:cNvPr id="129" name="CustomShape 6"/>
          <p:cNvSpPr/>
          <p:nvPr/>
        </p:nvSpPr>
        <p:spPr>
          <a:xfrm>
            <a:off x="2928600" y="5763600"/>
            <a:ext cx="1079640" cy="719640"/>
          </a:xfrm>
          <a:prstGeom prst="rect">
            <a:avLst/>
          </a:prstGeom>
          <a:solidFill>
            <a:srgbClr val="FFD663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7"/>
          <p:cNvSpPr/>
          <p:nvPr/>
        </p:nvSpPr>
        <p:spPr>
          <a:xfrm>
            <a:off x="8824770" y="1174680"/>
            <a:ext cx="1938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i="1" dirty="0">
                <a:solidFill>
                  <a:srgbClr val="000000"/>
                </a:solidFill>
                <a:latin typeface="Calisto MT"/>
              </a:rPr>
              <a:t>2a giornata</a:t>
            </a:r>
            <a:endParaRPr dirty="0"/>
          </a:p>
        </p:txBody>
      </p:sp>
      <p:sp>
        <p:nvSpPr>
          <p:cNvPr id="131" name="CustomShape 8"/>
          <p:cNvSpPr/>
          <p:nvPr/>
        </p:nvSpPr>
        <p:spPr>
          <a:xfrm>
            <a:off x="1599840" y="2410392"/>
            <a:ext cx="5400000" cy="414000"/>
          </a:xfrm>
          <a:prstGeom prst="roundRect">
            <a:avLst>
              <a:gd name="adj" fmla="val 16667"/>
            </a:avLst>
          </a:prstGeom>
          <a:solidFill>
            <a:srgbClr val="FFD663"/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9"/>
          <p:cNvSpPr/>
          <p:nvPr/>
        </p:nvSpPr>
        <p:spPr>
          <a:xfrm>
            <a:off x="2185200" y="2470640"/>
            <a:ext cx="47898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Museo delle Macchine di Leonardo (Galatone, LE)</a:t>
            </a: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133" name="CustomShape 10"/>
          <p:cNvSpPr/>
          <p:nvPr/>
        </p:nvSpPr>
        <p:spPr>
          <a:xfrm>
            <a:off x="1671840" y="2469433"/>
            <a:ext cx="489600" cy="30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4" name="Immagine 24"/>
          <p:cNvPicPr/>
          <p:nvPr/>
        </p:nvPicPr>
        <p:blipFill>
          <a:blip r:embed="rId4"/>
          <a:stretch/>
        </p:blipFill>
        <p:spPr>
          <a:xfrm>
            <a:off x="1764116" y="2493077"/>
            <a:ext cx="336240" cy="268200"/>
          </a:xfrm>
          <a:prstGeom prst="rect">
            <a:avLst/>
          </a:prstGeom>
          <a:ln>
            <a:noFill/>
          </a:ln>
        </p:spPr>
      </p:pic>
      <p:sp>
        <p:nvSpPr>
          <p:cNvPr id="135" name="CustomShape 11"/>
          <p:cNvSpPr/>
          <p:nvPr/>
        </p:nvSpPr>
        <p:spPr>
          <a:xfrm>
            <a:off x="1599840" y="2855200"/>
            <a:ext cx="5400000" cy="414000"/>
          </a:xfrm>
          <a:prstGeom prst="roundRect">
            <a:avLst>
              <a:gd name="adj" fmla="val 16667"/>
            </a:avLst>
          </a:prstGeom>
          <a:solidFill>
            <a:srgbClr val="FFD663"/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12"/>
          <p:cNvSpPr/>
          <p:nvPr/>
        </p:nvSpPr>
        <p:spPr>
          <a:xfrm>
            <a:off x="2193992" y="2910884"/>
            <a:ext cx="23457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Planetario di Bari</a:t>
            </a: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137" name="CustomShape 13"/>
          <p:cNvSpPr/>
          <p:nvPr/>
        </p:nvSpPr>
        <p:spPr>
          <a:xfrm>
            <a:off x="1669680" y="2902416"/>
            <a:ext cx="489600" cy="30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14"/>
          <p:cNvSpPr/>
          <p:nvPr/>
        </p:nvSpPr>
        <p:spPr>
          <a:xfrm>
            <a:off x="1599840" y="3285571"/>
            <a:ext cx="5400000" cy="414000"/>
          </a:xfrm>
          <a:prstGeom prst="roundRect">
            <a:avLst>
              <a:gd name="adj" fmla="val 16667"/>
            </a:avLst>
          </a:prstGeom>
          <a:solidFill>
            <a:srgbClr val="FFD663"/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16"/>
          <p:cNvSpPr/>
          <p:nvPr/>
        </p:nvSpPr>
        <p:spPr>
          <a:xfrm>
            <a:off x="1599840" y="3730130"/>
            <a:ext cx="5400000" cy="414000"/>
          </a:xfrm>
          <a:prstGeom prst="roundRect">
            <a:avLst>
              <a:gd name="adj" fmla="val 16667"/>
            </a:avLst>
          </a:prstGeom>
          <a:solidFill>
            <a:srgbClr val="FFD663"/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17"/>
          <p:cNvSpPr/>
          <p:nvPr/>
        </p:nvSpPr>
        <p:spPr>
          <a:xfrm>
            <a:off x="2159640" y="3792506"/>
            <a:ext cx="491004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Invasi e idrovore Consorzio Bonifica di Capitanata (</a:t>
            </a:r>
            <a:r>
              <a:rPr lang="it-IT" sz="1400" dirty="0" err="1">
                <a:solidFill>
                  <a:srgbClr val="000000"/>
                </a:solidFill>
                <a:latin typeface="Calisto MT" panose="02040603050505030304" pitchFamily="18" charset="0"/>
              </a:rPr>
              <a:t>prov</a:t>
            </a: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. FG)</a:t>
            </a: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142" name="CustomShape 18"/>
          <p:cNvSpPr/>
          <p:nvPr/>
        </p:nvSpPr>
        <p:spPr>
          <a:xfrm>
            <a:off x="1669680" y="3779506"/>
            <a:ext cx="489600" cy="30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19"/>
          <p:cNvSpPr/>
          <p:nvPr/>
        </p:nvSpPr>
        <p:spPr>
          <a:xfrm>
            <a:off x="1599840" y="4168029"/>
            <a:ext cx="5400000" cy="414000"/>
          </a:xfrm>
          <a:prstGeom prst="roundRect">
            <a:avLst>
              <a:gd name="adj" fmla="val 16667"/>
            </a:avLst>
          </a:prstGeom>
          <a:solidFill>
            <a:srgbClr val="FFD663"/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20"/>
          <p:cNvSpPr/>
          <p:nvPr/>
        </p:nvSpPr>
        <p:spPr>
          <a:xfrm>
            <a:off x="2151000" y="4229485"/>
            <a:ext cx="37818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Stabilimento aeronautica Alenia (Foggia)</a:t>
            </a: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145" name="CustomShape 21"/>
          <p:cNvSpPr/>
          <p:nvPr/>
        </p:nvSpPr>
        <p:spPr>
          <a:xfrm>
            <a:off x="1669680" y="4213029"/>
            <a:ext cx="489600" cy="30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6" name="Immagine 39"/>
          <p:cNvPicPr/>
          <p:nvPr/>
        </p:nvPicPr>
        <p:blipFill>
          <a:blip r:embed="rId5"/>
          <a:stretch/>
        </p:blipFill>
        <p:spPr>
          <a:xfrm>
            <a:off x="1738672" y="2941052"/>
            <a:ext cx="377280" cy="237484"/>
          </a:xfrm>
          <a:prstGeom prst="rect">
            <a:avLst/>
          </a:prstGeom>
          <a:ln>
            <a:noFill/>
          </a:ln>
        </p:spPr>
      </p:pic>
      <p:pic>
        <p:nvPicPr>
          <p:cNvPr id="147" name="Immagine 42"/>
          <p:cNvPicPr/>
          <p:nvPr/>
        </p:nvPicPr>
        <p:blipFill>
          <a:blip r:embed="rId6"/>
          <a:stretch/>
        </p:blipFill>
        <p:spPr>
          <a:xfrm>
            <a:off x="1688528" y="4280221"/>
            <a:ext cx="442800" cy="186480"/>
          </a:xfrm>
          <a:prstGeom prst="rect">
            <a:avLst/>
          </a:prstGeom>
          <a:ln>
            <a:noFill/>
          </a:ln>
        </p:spPr>
      </p:pic>
      <p:pic>
        <p:nvPicPr>
          <p:cNvPr id="148" name="Picture 4"/>
          <p:cNvPicPr/>
          <p:nvPr/>
        </p:nvPicPr>
        <p:blipFill>
          <a:blip r:embed="rId7"/>
          <a:stretch/>
        </p:blipFill>
        <p:spPr>
          <a:xfrm>
            <a:off x="9053286" y="5384800"/>
            <a:ext cx="1654629" cy="1496061"/>
          </a:xfrm>
          <a:prstGeom prst="rect">
            <a:avLst/>
          </a:prstGeom>
          <a:ln>
            <a:noFill/>
          </a:ln>
        </p:spPr>
      </p:pic>
      <p:sp>
        <p:nvSpPr>
          <p:cNvPr id="151" name="CustomShape 24"/>
          <p:cNvSpPr/>
          <p:nvPr/>
        </p:nvSpPr>
        <p:spPr>
          <a:xfrm>
            <a:off x="1669680" y="3348211"/>
            <a:ext cx="489600" cy="30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25"/>
          <p:cNvSpPr/>
          <p:nvPr/>
        </p:nvSpPr>
        <p:spPr>
          <a:xfrm>
            <a:off x="1601640" y="4601331"/>
            <a:ext cx="5400000" cy="414000"/>
          </a:xfrm>
          <a:prstGeom prst="roundRect">
            <a:avLst>
              <a:gd name="adj" fmla="val 16667"/>
            </a:avLst>
          </a:prstGeom>
          <a:solidFill>
            <a:srgbClr val="FFD663"/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26"/>
          <p:cNvSpPr/>
          <p:nvPr/>
        </p:nvSpPr>
        <p:spPr>
          <a:xfrm>
            <a:off x="2173680" y="4677517"/>
            <a:ext cx="26139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Altri luoghi da concordare</a:t>
            </a: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154" name="CustomShape 27"/>
          <p:cNvSpPr/>
          <p:nvPr/>
        </p:nvSpPr>
        <p:spPr>
          <a:xfrm>
            <a:off x="1671480" y="4661451"/>
            <a:ext cx="489600" cy="30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5" name="Immagine 50"/>
          <p:cNvPicPr/>
          <p:nvPr/>
        </p:nvPicPr>
        <p:blipFill>
          <a:blip r:embed="rId8"/>
          <a:stretch/>
        </p:blipFill>
        <p:spPr>
          <a:xfrm>
            <a:off x="1780326" y="4682097"/>
            <a:ext cx="271440" cy="271440"/>
          </a:xfrm>
          <a:prstGeom prst="rect">
            <a:avLst/>
          </a:prstGeom>
          <a:ln>
            <a:noFill/>
          </a:ln>
        </p:spPr>
      </p:pic>
      <p:sp>
        <p:nvSpPr>
          <p:cNvPr id="156" name="CustomShape 28"/>
          <p:cNvSpPr/>
          <p:nvPr/>
        </p:nvSpPr>
        <p:spPr>
          <a:xfrm>
            <a:off x="2175840" y="3335043"/>
            <a:ext cx="47991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Antico mulino ad acqua sul torrente Cervaro (Bovino, FG)</a:t>
            </a:r>
            <a:endParaRPr dirty="0">
              <a:latin typeface="Calisto MT" panose="02040603050505030304" pitchFamily="18" charset="0"/>
            </a:endParaRPr>
          </a:p>
        </p:txBody>
      </p:sp>
      <p:pic>
        <p:nvPicPr>
          <p:cNvPr id="159" name="Immagine 40"/>
          <p:cNvPicPr/>
          <p:nvPr/>
        </p:nvPicPr>
        <p:blipFill>
          <a:blip r:embed="rId9"/>
          <a:stretch/>
        </p:blipFill>
        <p:spPr>
          <a:xfrm>
            <a:off x="1694172" y="3396451"/>
            <a:ext cx="456840" cy="214920"/>
          </a:xfrm>
          <a:prstGeom prst="rect">
            <a:avLst/>
          </a:prstGeom>
          <a:ln>
            <a:noFill/>
          </a:ln>
        </p:spPr>
      </p:pic>
      <p:pic>
        <p:nvPicPr>
          <p:cNvPr id="160" name="Immagine 40"/>
          <p:cNvPicPr/>
          <p:nvPr/>
        </p:nvPicPr>
        <p:blipFill>
          <a:blip r:embed="rId9"/>
          <a:stretch/>
        </p:blipFill>
        <p:spPr>
          <a:xfrm>
            <a:off x="1686368" y="3846978"/>
            <a:ext cx="456840" cy="214920"/>
          </a:xfrm>
          <a:prstGeom prst="rect">
            <a:avLst/>
          </a:prstGeom>
          <a:ln>
            <a:noFill/>
          </a:ln>
        </p:spPr>
      </p:pic>
      <p:sp>
        <p:nvSpPr>
          <p:cNvPr id="43" name="CustomShape 3"/>
          <p:cNvSpPr/>
          <p:nvPr/>
        </p:nvSpPr>
        <p:spPr>
          <a:xfrm>
            <a:off x="8717160" y="1914343"/>
            <a:ext cx="2346480" cy="3470457"/>
          </a:xfrm>
          <a:prstGeom prst="rect">
            <a:avLst/>
          </a:prstGeom>
          <a:solidFill>
            <a:srgbClr val="FFD663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30"/>
          <p:cNvSpPr/>
          <p:nvPr/>
        </p:nvSpPr>
        <p:spPr>
          <a:xfrm>
            <a:off x="8836020" y="1995673"/>
            <a:ext cx="2084940" cy="194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100" b="1" dirty="0">
                <a:solidFill>
                  <a:srgbClr val="000000"/>
                </a:solidFill>
                <a:latin typeface="Calisto MT" panose="02040603050505030304" pitchFamily="18" charset="0"/>
              </a:rPr>
              <a:t>Conoscenze:</a:t>
            </a:r>
            <a:endParaRPr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- conoscere gli elementi fondamentali tecnico-scientifici delle “macchine” ideate da Leonardo;</a:t>
            </a:r>
            <a:endParaRPr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 - riflettere sulle connessioni tra gli studi di Leonardo e il presente delle scienze astronomiche e naturali e dell’ingegneria idraulica e aeronautica.</a:t>
            </a:r>
            <a:endParaRPr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b="1" dirty="0">
                <a:solidFill>
                  <a:srgbClr val="000000"/>
                </a:solidFill>
                <a:latin typeface="Calisto MT" panose="02040603050505030304" pitchFamily="18" charset="0"/>
              </a:rPr>
              <a:t>Competenze:</a:t>
            </a:r>
            <a:endParaRPr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- capacità di utilizzo delle conoscenze e degli strumenti metodologici acquisiti;</a:t>
            </a:r>
            <a:endParaRPr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 - capacità di raccolta ed elaborazione delle informazioni.</a:t>
            </a:r>
            <a:endParaRPr sz="11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721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1143000" y="756000"/>
            <a:ext cx="9909000" cy="53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2"/>
          <p:cNvSpPr/>
          <p:nvPr/>
        </p:nvSpPr>
        <p:spPr>
          <a:xfrm>
            <a:off x="1132200" y="1200240"/>
            <a:ext cx="7476840" cy="449280"/>
          </a:xfrm>
          <a:prstGeom prst="rect">
            <a:avLst/>
          </a:prstGeom>
          <a:solidFill>
            <a:srgbClr val="D9D9D9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3"/>
          <p:cNvSpPr/>
          <p:nvPr/>
        </p:nvSpPr>
        <p:spPr>
          <a:xfrm>
            <a:off x="8701920" y="1200960"/>
            <a:ext cx="2346480" cy="4485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4"/>
          <p:cNvSpPr/>
          <p:nvPr/>
        </p:nvSpPr>
        <p:spPr>
          <a:xfrm>
            <a:off x="1485360" y="1179000"/>
            <a:ext cx="7468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>
                <a:solidFill>
                  <a:srgbClr val="000000"/>
                </a:solidFill>
                <a:latin typeface="Calisto MT"/>
              </a:rPr>
              <a:t>Fare come Leonardo</a:t>
            </a:r>
            <a:endParaRPr/>
          </a:p>
        </p:txBody>
      </p:sp>
      <p:pic>
        <p:nvPicPr>
          <p:cNvPr id="166" name="Immagine 2"/>
          <p:cNvPicPr/>
          <p:nvPr/>
        </p:nvPicPr>
        <p:blipFill>
          <a:blip r:embed="rId2"/>
          <a:stretch/>
        </p:blipFill>
        <p:spPr>
          <a:xfrm>
            <a:off x="9823680" y="122040"/>
            <a:ext cx="1097280" cy="365400"/>
          </a:xfrm>
          <a:prstGeom prst="rect">
            <a:avLst/>
          </a:prstGeom>
          <a:ln w="9360">
            <a:noFill/>
          </a:ln>
        </p:spPr>
      </p:pic>
      <p:pic>
        <p:nvPicPr>
          <p:cNvPr id="167" name="Immagine 0"/>
          <p:cNvPicPr/>
          <p:nvPr/>
        </p:nvPicPr>
        <p:blipFill>
          <a:blip r:embed="rId3"/>
          <a:stretch/>
        </p:blipFill>
        <p:spPr>
          <a:xfrm>
            <a:off x="8701920" y="101520"/>
            <a:ext cx="987840" cy="376920"/>
          </a:xfrm>
          <a:prstGeom prst="rect">
            <a:avLst/>
          </a:prstGeom>
          <a:ln w="9360">
            <a:noFill/>
          </a:ln>
        </p:spPr>
      </p:pic>
      <p:sp>
        <p:nvSpPr>
          <p:cNvPr id="168" name="CustomShape 5"/>
          <p:cNvSpPr/>
          <p:nvPr/>
        </p:nvSpPr>
        <p:spPr>
          <a:xfrm>
            <a:off x="1485000" y="1879560"/>
            <a:ext cx="712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1" i="1">
                <a:solidFill>
                  <a:srgbClr val="000000"/>
                </a:solidFill>
                <a:latin typeface="Calisto MT"/>
              </a:rPr>
              <a:t>Attività laboratoriale in gruppi (8 ore) da scegliersi tra:</a:t>
            </a:r>
            <a:endParaRPr/>
          </a:p>
        </p:txBody>
      </p:sp>
      <p:sp>
        <p:nvSpPr>
          <p:cNvPr id="171" name="CustomShape 8"/>
          <p:cNvSpPr/>
          <p:nvPr/>
        </p:nvSpPr>
        <p:spPr>
          <a:xfrm>
            <a:off x="1588410" y="2441463"/>
            <a:ext cx="5400000" cy="414000"/>
          </a:xfrm>
          <a:prstGeom prst="roundRect">
            <a:avLst>
              <a:gd name="adj" fmla="val 16667"/>
            </a:avLst>
          </a:prstGeom>
          <a:solidFill>
            <a:srgbClr val="E6888B"/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9"/>
          <p:cNvSpPr/>
          <p:nvPr/>
        </p:nvSpPr>
        <p:spPr>
          <a:xfrm>
            <a:off x="2173770" y="2476674"/>
            <a:ext cx="47898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Leonardo filosofo dell’ornamento</a:t>
            </a: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173" name="CustomShape 10"/>
          <p:cNvSpPr/>
          <p:nvPr/>
        </p:nvSpPr>
        <p:spPr>
          <a:xfrm>
            <a:off x="1660410" y="2500503"/>
            <a:ext cx="489600" cy="30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11"/>
          <p:cNvSpPr/>
          <p:nvPr/>
        </p:nvSpPr>
        <p:spPr>
          <a:xfrm>
            <a:off x="1588410" y="2860227"/>
            <a:ext cx="5400000" cy="414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12"/>
          <p:cNvSpPr/>
          <p:nvPr/>
        </p:nvSpPr>
        <p:spPr>
          <a:xfrm>
            <a:off x="2173770" y="2925165"/>
            <a:ext cx="47178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Leonardo </a:t>
            </a:r>
            <a:r>
              <a:rPr lang="it-IT" sz="1400" i="1" dirty="0" err="1">
                <a:solidFill>
                  <a:srgbClr val="000000"/>
                </a:solidFill>
                <a:latin typeface="Calisto MT" panose="02040603050505030304" pitchFamily="18" charset="0"/>
              </a:rPr>
              <a:t>reloaded</a:t>
            </a: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 (laboratorio di informatica creativa)</a:t>
            </a: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176" name="CustomShape 13"/>
          <p:cNvSpPr/>
          <p:nvPr/>
        </p:nvSpPr>
        <p:spPr>
          <a:xfrm>
            <a:off x="1658250" y="2916318"/>
            <a:ext cx="489600" cy="30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14"/>
          <p:cNvSpPr/>
          <p:nvPr/>
        </p:nvSpPr>
        <p:spPr>
          <a:xfrm>
            <a:off x="1588410" y="3717318"/>
            <a:ext cx="5400000" cy="414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15"/>
          <p:cNvSpPr/>
          <p:nvPr/>
        </p:nvSpPr>
        <p:spPr>
          <a:xfrm>
            <a:off x="1658250" y="3293100"/>
            <a:ext cx="489960" cy="2055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22"/>
          <p:cNvSpPr/>
          <p:nvPr/>
        </p:nvSpPr>
        <p:spPr>
          <a:xfrm>
            <a:off x="1590210" y="3288918"/>
            <a:ext cx="5400000" cy="414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23"/>
          <p:cNvSpPr/>
          <p:nvPr/>
        </p:nvSpPr>
        <p:spPr>
          <a:xfrm>
            <a:off x="2175570" y="3337227"/>
            <a:ext cx="45720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Ricostruire Leonardo (laboratorio di meccanica creativa)</a:t>
            </a: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187" name="CustomShape 24"/>
          <p:cNvSpPr/>
          <p:nvPr/>
        </p:nvSpPr>
        <p:spPr>
          <a:xfrm>
            <a:off x="1658250" y="3779958"/>
            <a:ext cx="489600" cy="30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28"/>
          <p:cNvSpPr/>
          <p:nvPr/>
        </p:nvSpPr>
        <p:spPr>
          <a:xfrm>
            <a:off x="2164410" y="3766707"/>
            <a:ext cx="45831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“L’</a:t>
            </a:r>
            <a:r>
              <a:rPr lang="it-IT" sz="1400" dirty="0" err="1">
                <a:solidFill>
                  <a:srgbClr val="000000"/>
                </a:solidFill>
                <a:latin typeface="Calisto MT" panose="02040603050505030304" pitchFamily="18" charset="0"/>
              </a:rPr>
              <a:t>artifiziosa</a:t>
            </a: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 natura” (laboratorio teatrale)</a:t>
            </a: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192" name="CustomShape 29"/>
          <p:cNvSpPr/>
          <p:nvPr/>
        </p:nvSpPr>
        <p:spPr>
          <a:xfrm>
            <a:off x="1658610" y="3341700"/>
            <a:ext cx="489600" cy="30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3" name="Picture 2"/>
          <p:cNvPicPr/>
          <p:nvPr/>
        </p:nvPicPr>
        <p:blipFill>
          <a:blip r:embed="rId4"/>
          <a:stretch/>
        </p:blipFill>
        <p:spPr>
          <a:xfrm>
            <a:off x="1771290" y="2554503"/>
            <a:ext cx="253440" cy="216720"/>
          </a:xfrm>
          <a:prstGeom prst="rect">
            <a:avLst/>
          </a:prstGeom>
          <a:ln>
            <a:noFill/>
          </a:ln>
        </p:spPr>
      </p:pic>
      <p:pic>
        <p:nvPicPr>
          <p:cNvPr id="194" name="Picture 4"/>
          <p:cNvPicPr/>
          <p:nvPr/>
        </p:nvPicPr>
        <p:blipFill>
          <a:blip r:embed="rId5"/>
          <a:stretch/>
        </p:blipFill>
        <p:spPr>
          <a:xfrm>
            <a:off x="1754323" y="2948026"/>
            <a:ext cx="306069" cy="252873"/>
          </a:xfrm>
          <a:prstGeom prst="rect">
            <a:avLst/>
          </a:prstGeom>
          <a:ln>
            <a:noFill/>
          </a:ln>
        </p:spPr>
      </p:pic>
      <p:pic>
        <p:nvPicPr>
          <p:cNvPr id="195" name="Picture 6"/>
          <p:cNvPicPr/>
          <p:nvPr/>
        </p:nvPicPr>
        <p:blipFill>
          <a:blip r:embed="rId6"/>
          <a:stretch/>
        </p:blipFill>
        <p:spPr>
          <a:xfrm>
            <a:off x="1794843" y="3393027"/>
            <a:ext cx="242640" cy="207360"/>
          </a:xfrm>
          <a:prstGeom prst="rect">
            <a:avLst/>
          </a:prstGeom>
          <a:ln>
            <a:noFill/>
          </a:ln>
        </p:spPr>
      </p:pic>
      <p:pic>
        <p:nvPicPr>
          <p:cNvPr id="196" name="Picture 9"/>
          <p:cNvPicPr/>
          <p:nvPr/>
        </p:nvPicPr>
        <p:blipFill>
          <a:blip r:embed="rId7"/>
          <a:stretch/>
        </p:blipFill>
        <p:spPr>
          <a:xfrm>
            <a:off x="1720032" y="3828060"/>
            <a:ext cx="374400" cy="207360"/>
          </a:xfrm>
          <a:prstGeom prst="rect">
            <a:avLst/>
          </a:prstGeom>
          <a:ln w="9360">
            <a:noFill/>
          </a:ln>
        </p:spPr>
      </p:pic>
      <p:pic>
        <p:nvPicPr>
          <p:cNvPr id="199" name="Immagine 48"/>
          <p:cNvPicPr/>
          <p:nvPr/>
        </p:nvPicPr>
        <p:blipFill>
          <a:blip r:embed="rId8"/>
          <a:stretch/>
        </p:blipFill>
        <p:spPr>
          <a:xfrm>
            <a:off x="8885520" y="5262419"/>
            <a:ext cx="2035440" cy="1080324"/>
          </a:xfrm>
          <a:prstGeom prst="rect">
            <a:avLst/>
          </a:prstGeom>
          <a:ln>
            <a:noFill/>
          </a:ln>
        </p:spPr>
      </p:pic>
      <p:sp>
        <p:nvSpPr>
          <p:cNvPr id="40" name="Rettangolo 39"/>
          <p:cNvSpPr/>
          <p:nvPr/>
        </p:nvSpPr>
        <p:spPr>
          <a:xfrm>
            <a:off x="4338659" y="5747658"/>
            <a:ext cx="1080000" cy="72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41" name="CustomShape 3"/>
          <p:cNvSpPr/>
          <p:nvPr/>
        </p:nvSpPr>
        <p:spPr>
          <a:xfrm>
            <a:off x="8717160" y="1914343"/>
            <a:ext cx="2346480" cy="29053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30"/>
          <p:cNvSpPr/>
          <p:nvPr/>
        </p:nvSpPr>
        <p:spPr>
          <a:xfrm>
            <a:off x="8836020" y="1995673"/>
            <a:ext cx="2084940" cy="194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100" b="1" dirty="0">
                <a:solidFill>
                  <a:srgbClr val="000000"/>
                </a:solidFill>
                <a:latin typeface="Calisto MT" panose="02040603050505030304" pitchFamily="18" charset="0"/>
              </a:rPr>
              <a:t>Conoscenze:</a:t>
            </a: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- approfondire un campo d’esperienza connesso al sapere scientifico e/o tecnologico;</a:t>
            </a: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700" dirty="0">
                <a:solidFill>
                  <a:srgbClr val="000000"/>
                </a:solidFill>
                <a:latin typeface="Calisto MT" panose="02040603050505030304" pitchFamily="18" charset="0"/>
              </a:rPr>
              <a:t> </a:t>
            </a: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- riflettere sulle possibili modalità di attualizzazione e comunicazione del sapere leonardesco. </a:t>
            </a: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b="1" dirty="0">
                <a:solidFill>
                  <a:srgbClr val="000000"/>
                </a:solidFill>
                <a:latin typeface="Calisto MT" panose="02040603050505030304" pitchFamily="18" charset="0"/>
              </a:rPr>
              <a:t>Competenze:</a:t>
            </a: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- competenze organizzative e di team-</a:t>
            </a:r>
            <a:r>
              <a:rPr lang="it-IT" sz="1100" dirty="0" err="1">
                <a:solidFill>
                  <a:srgbClr val="000000"/>
                </a:solidFill>
                <a:latin typeface="Calisto MT" panose="02040603050505030304" pitchFamily="18" charset="0"/>
              </a:rPr>
              <a:t>working</a:t>
            </a: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;</a:t>
            </a: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- competenze metodologiche e di progettazione;</a:t>
            </a: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700" dirty="0">
                <a:solidFill>
                  <a:srgbClr val="000000"/>
                </a:solidFill>
                <a:latin typeface="Calisto MT" panose="02040603050505030304" pitchFamily="18" charset="0"/>
              </a:rPr>
              <a:t> </a:t>
            </a: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- competenze tecniche e/o digitali.</a:t>
            </a:r>
            <a:endParaRPr sz="1100" dirty="0">
              <a:latin typeface="Calisto MT" panose="02040603050505030304" pitchFamily="18" charset="0"/>
            </a:endParaRPr>
          </a:p>
        </p:txBody>
      </p:sp>
      <p:sp>
        <p:nvSpPr>
          <p:cNvPr id="43" name="CustomShape 7"/>
          <p:cNvSpPr/>
          <p:nvPr/>
        </p:nvSpPr>
        <p:spPr>
          <a:xfrm>
            <a:off x="8824770" y="1174680"/>
            <a:ext cx="1938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i="1" dirty="0">
                <a:solidFill>
                  <a:srgbClr val="000000"/>
                </a:solidFill>
                <a:latin typeface="Calisto MT"/>
              </a:rPr>
              <a:t>3a giornata</a:t>
            </a:r>
            <a:endParaRPr dirty="0"/>
          </a:p>
        </p:txBody>
      </p:sp>
      <p:sp>
        <p:nvSpPr>
          <p:cNvPr id="45" name="CustomShape 19"/>
          <p:cNvSpPr/>
          <p:nvPr/>
        </p:nvSpPr>
        <p:spPr>
          <a:xfrm>
            <a:off x="1592526" y="4155814"/>
            <a:ext cx="5400000" cy="534669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0"/>
          <p:cNvSpPr/>
          <p:nvPr/>
        </p:nvSpPr>
        <p:spPr>
          <a:xfrm>
            <a:off x="2143686" y="4184614"/>
            <a:ext cx="37818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47" name="CustomShape 21"/>
          <p:cNvSpPr/>
          <p:nvPr/>
        </p:nvSpPr>
        <p:spPr>
          <a:xfrm>
            <a:off x="1662366" y="4219048"/>
            <a:ext cx="489600" cy="38141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28"/>
          <p:cNvSpPr/>
          <p:nvPr/>
        </p:nvSpPr>
        <p:spPr>
          <a:xfrm>
            <a:off x="2172336" y="4147377"/>
            <a:ext cx="4791234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Dalla terra al cielo (laboratorio creativo di astronomia presso l’Osservatorio Astronomico di Acquaviva delle Fonti, BA)</a:t>
            </a:r>
            <a:endParaRPr lang="it-IT" sz="1400" dirty="0">
              <a:latin typeface="Calisto MT" panose="02040603050505030304" pitchFamily="18" charset="0"/>
            </a:endParaRPr>
          </a:p>
        </p:txBody>
      </p:sp>
      <p:pic>
        <p:nvPicPr>
          <p:cNvPr id="197" name="Immagine 16"/>
          <p:cNvPicPr/>
          <p:nvPr/>
        </p:nvPicPr>
        <p:blipFill>
          <a:blip r:embed="rId9"/>
          <a:stretch/>
        </p:blipFill>
        <p:spPr>
          <a:xfrm>
            <a:off x="1752055" y="4266997"/>
            <a:ext cx="315789" cy="3013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4378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1143000" y="756000"/>
            <a:ext cx="9909000" cy="5339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2"/>
          <p:cNvSpPr/>
          <p:nvPr/>
        </p:nvSpPr>
        <p:spPr>
          <a:xfrm>
            <a:off x="1132200" y="1200240"/>
            <a:ext cx="7476840" cy="449280"/>
          </a:xfrm>
          <a:prstGeom prst="rect">
            <a:avLst/>
          </a:prstGeom>
          <a:solidFill>
            <a:srgbClr val="D9D9D9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3"/>
          <p:cNvSpPr/>
          <p:nvPr/>
        </p:nvSpPr>
        <p:spPr>
          <a:xfrm>
            <a:off x="8701920" y="1200960"/>
            <a:ext cx="2346480" cy="4485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4"/>
          <p:cNvSpPr/>
          <p:nvPr/>
        </p:nvSpPr>
        <p:spPr>
          <a:xfrm>
            <a:off x="1485360" y="1179000"/>
            <a:ext cx="7468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>
                <a:solidFill>
                  <a:srgbClr val="000000"/>
                </a:solidFill>
                <a:latin typeface="Calisto MT"/>
              </a:rPr>
              <a:t>Fare come Leonardo</a:t>
            </a:r>
            <a:endParaRPr/>
          </a:p>
        </p:txBody>
      </p:sp>
      <p:pic>
        <p:nvPicPr>
          <p:cNvPr id="166" name="Immagine 2"/>
          <p:cNvPicPr/>
          <p:nvPr/>
        </p:nvPicPr>
        <p:blipFill>
          <a:blip r:embed="rId2"/>
          <a:stretch/>
        </p:blipFill>
        <p:spPr>
          <a:xfrm>
            <a:off x="9823680" y="122040"/>
            <a:ext cx="1097280" cy="365400"/>
          </a:xfrm>
          <a:prstGeom prst="rect">
            <a:avLst/>
          </a:prstGeom>
          <a:ln w="9360">
            <a:noFill/>
          </a:ln>
        </p:spPr>
      </p:pic>
      <p:pic>
        <p:nvPicPr>
          <p:cNvPr id="167" name="Immagine 0"/>
          <p:cNvPicPr/>
          <p:nvPr/>
        </p:nvPicPr>
        <p:blipFill>
          <a:blip r:embed="rId3"/>
          <a:stretch/>
        </p:blipFill>
        <p:spPr>
          <a:xfrm>
            <a:off x="8701920" y="101520"/>
            <a:ext cx="987840" cy="376920"/>
          </a:xfrm>
          <a:prstGeom prst="rect">
            <a:avLst/>
          </a:prstGeom>
          <a:ln w="9360">
            <a:noFill/>
          </a:ln>
        </p:spPr>
      </p:pic>
      <p:sp>
        <p:nvSpPr>
          <p:cNvPr id="168" name="CustomShape 5"/>
          <p:cNvSpPr/>
          <p:nvPr/>
        </p:nvSpPr>
        <p:spPr>
          <a:xfrm>
            <a:off x="1485000" y="1879560"/>
            <a:ext cx="712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1" i="1">
                <a:solidFill>
                  <a:srgbClr val="000000"/>
                </a:solidFill>
                <a:latin typeface="Calisto MT"/>
              </a:rPr>
              <a:t>Attività laboratoriale in gruppi (8 ore) da scegliersi tra:</a:t>
            </a:r>
            <a:endParaRPr/>
          </a:p>
        </p:txBody>
      </p:sp>
      <p:pic>
        <p:nvPicPr>
          <p:cNvPr id="199" name="Immagine 48"/>
          <p:cNvPicPr/>
          <p:nvPr/>
        </p:nvPicPr>
        <p:blipFill>
          <a:blip r:embed="rId4"/>
          <a:stretch/>
        </p:blipFill>
        <p:spPr>
          <a:xfrm>
            <a:off x="8885520" y="5262419"/>
            <a:ext cx="2035440" cy="1080324"/>
          </a:xfrm>
          <a:prstGeom prst="rect">
            <a:avLst/>
          </a:prstGeom>
          <a:ln>
            <a:noFill/>
          </a:ln>
        </p:spPr>
      </p:pic>
      <p:sp>
        <p:nvSpPr>
          <p:cNvPr id="40" name="Rettangolo 39"/>
          <p:cNvSpPr/>
          <p:nvPr/>
        </p:nvSpPr>
        <p:spPr>
          <a:xfrm>
            <a:off x="4338659" y="5747658"/>
            <a:ext cx="1080000" cy="72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sp>
        <p:nvSpPr>
          <p:cNvPr id="41" name="CustomShape 3"/>
          <p:cNvSpPr/>
          <p:nvPr/>
        </p:nvSpPr>
        <p:spPr>
          <a:xfrm>
            <a:off x="8717160" y="1914343"/>
            <a:ext cx="2346480" cy="29053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30"/>
          <p:cNvSpPr/>
          <p:nvPr/>
        </p:nvSpPr>
        <p:spPr>
          <a:xfrm>
            <a:off x="8836020" y="1995673"/>
            <a:ext cx="2084940" cy="194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100" b="1" dirty="0">
                <a:solidFill>
                  <a:srgbClr val="000000"/>
                </a:solidFill>
                <a:latin typeface="Calisto MT" panose="02040603050505030304" pitchFamily="18" charset="0"/>
              </a:rPr>
              <a:t>Conoscenze:</a:t>
            </a: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- approfondire un campo d’esperienza connesso al sapere scientifico e/o tecnologico;</a:t>
            </a: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700" dirty="0">
                <a:solidFill>
                  <a:srgbClr val="000000"/>
                </a:solidFill>
                <a:latin typeface="Calisto MT" panose="02040603050505030304" pitchFamily="18" charset="0"/>
              </a:rPr>
              <a:t> </a:t>
            </a: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- riflettere sulle possibili modalità di attualizzazione e comunicazione del sapere leonardesco. </a:t>
            </a: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b="1" dirty="0">
                <a:solidFill>
                  <a:srgbClr val="000000"/>
                </a:solidFill>
                <a:latin typeface="Calisto MT" panose="02040603050505030304" pitchFamily="18" charset="0"/>
              </a:rPr>
              <a:t>Competenze:</a:t>
            </a: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- competenze organizzative e di team-</a:t>
            </a:r>
            <a:r>
              <a:rPr lang="it-IT" sz="1100" dirty="0" err="1">
                <a:solidFill>
                  <a:srgbClr val="000000"/>
                </a:solidFill>
                <a:latin typeface="Calisto MT" panose="02040603050505030304" pitchFamily="18" charset="0"/>
              </a:rPr>
              <a:t>working</a:t>
            </a: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;</a:t>
            </a: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- competenze metodologiche e di progettazione;</a:t>
            </a:r>
            <a:endParaRPr lang="it-IT" sz="1100" dirty="0"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700" dirty="0">
                <a:solidFill>
                  <a:srgbClr val="000000"/>
                </a:solidFill>
                <a:latin typeface="Calisto MT" panose="02040603050505030304" pitchFamily="18" charset="0"/>
              </a:rPr>
              <a:t> </a:t>
            </a:r>
            <a:r>
              <a:rPr lang="it-IT" sz="1100" dirty="0">
                <a:solidFill>
                  <a:srgbClr val="000000"/>
                </a:solidFill>
                <a:latin typeface="Calisto MT" panose="02040603050505030304" pitchFamily="18" charset="0"/>
              </a:rPr>
              <a:t>- competenze tecniche e/o digitali.</a:t>
            </a:r>
            <a:endParaRPr sz="1100" dirty="0">
              <a:latin typeface="Calisto MT" panose="02040603050505030304" pitchFamily="18" charset="0"/>
            </a:endParaRPr>
          </a:p>
        </p:txBody>
      </p:sp>
      <p:sp>
        <p:nvSpPr>
          <p:cNvPr id="43" name="CustomShape 7"/>
          <p:cNvSpPr/>
          <p:nvPr/>
        </p:nvSpPr>
        <p:spPr>
          <a:xfrm>
            <a:off x="8824770" y="1174680"/>
            <a:ext cx="1938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i="1" dirty="0">
                <a:solidFill>
                  <a:srgbClr val="000000"/>
                </a:solidFill>
                <a:latin typeface="Calisto MT"/>
              </a:rPr>
              <a:t>3a giornata</a:t>
            </a:r>
            <a:endParaRPr dirty="0"/>
          </a:p>
        </p:txBody>
      </p:sp>
      <p:sp>
        <p:nvSpPr>
          <p:cNvPr id="49" name="CustomShape 19"/>
          <p:cNvSpPr/>
          <p:nvPr/>
        </p:nvSpPr>
        <p:spPr>
          <a:xfrm>
            <a:off x="1588410" y="2452334"/>
            <a:ext cx="5400000" cy="534669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20"/>
          <p:cNvSpPr/>
          <p:nvPr/>
        </p:nvSpPr>
        <p:spPr>
          <a:xfrm>
            <a:off x="2139570" y="2484692"/>
            <a:ext cx="37818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51" name="CustomShape 21"/>
          <p:cNvSpPr/>
          <p:nvPr/>
        </p:nvSpPr>
        <p:spPr>
          <a:xfrm>
            <a:off x="1658250" y="2515568"/>
            <a:ext cx="489600" cy="38141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28"/>
          <p:cNvSpPr/>
          <p:nvPr/>
        </p:nvSpPr>
        <p:spPr>
          <a:xfrm>
            <a:off x="2168220" y="2443897"/>
            <a:ext cx="45831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Tra arte e scienza: i linguaggi del Rinascimento (laboratorio presso l’Accademia di Belle Arti di Bari)</a:t>
            </a:r>
            <a:endParaRPr sz="1400" dirty="0">
              <a:latin typeface="Calisto MT" panose="02040603050505030304" pitchFamily="18" charset="0"/>
            </a:endParaRPr>
          </a:p>
        </p:txBody>
      </p:sp>
      <p:pic>
        <p:nvPicPr>
          <p:cNvPr id="53" name="Picture 2" descr="Risultati immagini per icona corp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2560115"/>
            <a:ext cx="302358" cy="3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stomShape 19"/>
          <p:cNvSpPr/>
          <p:nvPr/>
        </p:nvSpPr>
        <p:spPr>
          <a:xfrm>
            <a:off x="1595670" y="3025643"/>
            <a:ext cx="5400000" cy="534669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20"/>
          <p:cNvSpPr/>
          <p:nvPr/>
        </p:nvSpPr>
        <p:spPr>
          <a:xfrm>
            <a:off x="2146830" y="3058001"/>
            <a:ext cx="37818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56" name="CustomShape 21"/>
          <p:cNvSpPr/>
          <p:nvPr/>
        </p:nvSpPr>
        <p:spPr>
          <a:xfrm>
            <a:off x="1665510" y="3088877"/>
            <a:ext cx="489600" cy="38141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28"/>
          <p:cNvSpPr/>
          <p:nvPr/>
        </p:nvSpPr>
        <p:spPr>
          <a:xfrm>
            <a:off x="2175480" y="3017206"/>
            <a:ext cx="45831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Il «prezioso» Rinascimento (laboratorio di design del gioiello)</a:t>
            </a:r>
            <a:endParaRPr sz="1400" dirty="0">
              <a:latin typeface="Calisto MT" panose="02040603050505030304" pitchFamily="18" charset="0"/>
            </a:endParaRPr>
          </a:p>
        </p:txBody>
      </p:sp>
      <p:pic>
        <p:nvPicPr>
          <p:cNvPr id="59" name="Immagin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78" y="3154758"/>
            <a:ext cx="306724" cy="265797"/>
          </a:xfrm>
          <a:prstGeom prst="rect">
            <a:avLst/>
          </a:prstGeom>
        </p:spPr>
      </p:pic>
      <p:sp>
        <p:nvSpPr>
          <p:cNvPr id="60" name="CustomShape 19"/>
          <p:cNvSpPr/>
          <p:nvPr/>
        </p:nvSpPr>
        <p:spPr>
          <a:xfrm>
            <a:off x="1610183" y="3591706"/>
            <a:ext cx="5400000" cy="534669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20"/>
          <p:cNvSpPr/>
          <p:nvPr/>
        </p:nvSpPr>
        <p:spPr>
          <a:xfrm>
            <a:off x="2161343" y="3624064"/>
            <a:ext cx="37818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62" name="CustomShape 21"/>
          <p:cNvSpPr/>
          <p:nvPr/>
        </p:nvSpPr>
        <p:spPr>
          <a:xfrm>
            <a:off x="1680023" y="3654940"/>
            <a:ext cx="489600" cy="38141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28"/>
          <p:cNvSpPr/>
          <p:nvPr/>
        </p:nvSpPr>
        <p:spPr>
          <a:xfrm>
            <a:off x="2189993" y="3583269"/>
            <a:ext cx="45831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Il volto di Leonardo (gioco didattico alla scoperta del genio)</a:t>
            </a:r>
            <a:endParaRPr sz="1400" dirty="0">
              <a:latin typeface="Calisto MT" panose="02040603050505030304" pitchFamily="18" charset="0"/>
            </a:endParaRPr>
          </a:p>
        </p:txBody>
      </p:sp>
      <p:sp>
        <p:nvSpPr>
          <p:cNvPr id="65" name="CustomShape 19"/>
          <p:cNvSpPr/>
          <p:nvPr/>
        </p:nvSpPr>
        <p:spPr>
          <a:xfrm>
            <a:off x="1617443" y="4165015"/>
            <a:ext cx="5400000" cy="534669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ustomShape 20"/>
          <p:cNvSpPr/>
          <p:nvPr/>
        </p:nvSpPr>
        <p:spPr>
          <a:xfrm>
            <a:off x="2168603" y="4197373"/>
            <a:ext cx="37818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67" name="CustomShape 21"/>
          <p:cNvSpPr/>
          <p:nvPr/>
        </p:nvSpPr>
        <p:spPr>
          <a:xfrm>
            <a:off x="1687283" y="4228249"/>
            <a:ext cx="489600" cy="38141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28"/>
          <p:cNvSpPr/>
          <p:nvPr/>
        </p:nvSpPr>
        <p:spPr>
          <a:xfrm>
            <a:off x="2197253" y="4258176"/>
            <a:ext cx="45831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Leonardo: codici e segreti</a:t>
            </a:r>
            <a:endParaRPr sz="1400" dirty="0">
              <a:latin typeface="Calisto MT" panose="02040603050505030304" pitchFamily="18" charset="0"/>
            </a:endParaRPr>
          </a:p>
        </p:txBody>
      </p:sp>
      <p:sp>
        <p:nvSpPr>
          <p:cNvPr id="70" name="CustomShape 19"/>
          <p:cNvSpPr/>
          <p:nvPr/>
        </p:nvSpPr>
        <p:spPr>
          <a:xfrm>
            <a:off x="1624703" y="4723811"/>
            <a:ext cx="5400000" cy="534669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ustomShape 20"/>
          <p:cNvSpPr/>
          <p:nvPr/>
        </p:nvSpPr>
        <p:spPr>
          <a:xfrm>
            <a:off x="2175863" y="4756169"/>
            <a:ext cx="37818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72" name="CustomShape 21"/>
          <p:cNvSpPr/>
          <p:nvPr/>
        </p:nvSpPr>
        <p:spPr>
          <a:xfrm>
            <a:off x="1694543" y="4787045"/>
            <a:ext cx="489600" cy="38141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28"/>
          <p:cNvSpPr/>
          <p:nvPr/>
        </p:nvSpPr>
        <p:spPr>
          <a:xfrm>
            <a:off x="2204513" y="4816972"/>
            <a:ext cx="45831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dirty="0">
                <a:solidFill>
                  <a:srgbClr val="000000"/>
                </a:solidFill>
                <a:latin typeface="Calisto MT" panose="02040603050505030304" pitchFamily="18" charset="0"/>
              </a:rPr>
              <a:t>La passione segreta del genio: la cucina</a:t>
            </a:r>
            <a:endParaRPr sz="1400" dirty="0">
              <a:latin typeface="Calisto MT" panose="02040603050505030304" pitchFamily="18" charset="0"/>
            </a:endParaRPr>
          </a:p>
        </p:txBody>
      </p:sp>
      <p:pic>
        <p:nvPicPr>
          <p:cNvPr id="75" name="Immagin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93" y="3700072"/>
            <a:ext cx="303455" cy="316304"/>
          </a:xfrm>
          <a:prstGeom prst="rect">
            <a:avLst/>
          </a:prstGeom>
        </p:spPr>
      </p:pic>
      <p:pic>
        <p:nvPicPr>
          <p:cNvPr id="76" name="Immagin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6706" y="4295206"/>
            <a:ext cx="284784" cy="284784"/>
          </a:xfrm>
          <a:prstGeom prst="rect">
            <a:avLst/>
          </a:prstGeom>
        </p:spPr>
      </p:pic>
      <p:pic>
        <p:nvPicPr>
          <p:cNvPr id="77" name="Immagine 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7270" y="4820320"/>
            <a:ext cx="308988" cy="3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358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1143000" y="756000"/>
            <a:ext cx="9909000" cy="5339880"/>
          </a:xfrm>
          <a:prstGeom prst="rect">
            <a:avLst/>
          </a:prstGeom>
          <a:solidFill>
            <a:srgbClr val="FFFFCC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2"/>
          <p:cNvSpPr/>
          <p:nvPr/>
        </p:nvSpPr>
        <p:spPr>
          <a:xfrm>
            <a:off x="1132200" y="1200240"/>
            <a:ext cx="7476840" cy="449280"/>
          </a:xfrm>
          <a:prstGeom prst="rect">
            <a:avLst/>
          </a:prstGeom>
          <a:solidFill>
            <a:srgbClr val="D9D9D9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3"/>
          <p:cNvSpPr/>
          <p:nvPr/>
        </p:nvSpPr>
        <p:spPr>
          <a:xfrm>
            <a:off x="8701920" y="1200960"/>
            <a:ext cx="2346480" cy="448560"/>
          </a:xfrm>
          <a:prstGeom prst="rect">
            <a:avLst/>
          </a:prstGeom>
          <a:solidFill>
            <a:srgbClr val="FFFF66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4"/>
          <p:cNvSpPr/>
          <p:nvPr/>
        </p:nvSpPr>
        <p:spPr>
          <a:xfrm>
            <a:off x="1485360" y="1179000"/>
            <a:ext cx="7468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rgbClr val="000000"/>
                </a:solidFill>
                <a:latin typeface="Calisto MT"/>
              </a:rPr>
              <a:t>Atelier sul </a:t>
            </a:r>
            <a:r>
              <a:rPr lang="it-IT" sz="2400" b="1" dirty="0" err="1">
                <a:solidFill>
                  <a:srgbClr val="000000"/>
                </a:solidFill>
                <a:latin typeface="Calisto MT"/>
              </a:rPr>
              <a:t>selfplacement</a:t>
            </a:r>
            <a:r>
              <a:rPr lang="it-IT" sz="2400" b="1" dirty="0">
                <a:solidFill>
                  <a:srgbClr val="000000"/>
                </a:solidFill>
                <a:latin typeface="Calisto MT"/>
              </a:rPr>
              <a:t> | Valutazione e verifica</a:t>
            </a:r>
            <a:endParaRPr dirty="0"/>
          </a:p>
        </p:txBody>
      </p:sp>
      <p:pic>
        <p:nvPicPr>
          <p:cNvPr id="166" name="Immagine 2"/>
          <p:cNvPicPr/>
          <p:nvPr/>
        </p:nvPicPr>
        <p:blipFill>
          <a:blip r:embed="rId2"/>
          <a:stretch/>
        </p:blipFill>
        <p:spPr>
          <a:xfrm>
            <a:off x="9823680" y="122040"/>
            <a:ext cx="1097280" cy="365400"/>
          </a:xfrm>
          <a:prstGeom prst="rect">
            <a:avLst/>
          </a:prstGeom>
          <a:ln w="9360">
            <a:noFill/>
          </a:ln>
        </p:spPr>
      </p:pic>
      <p:pic>
        <p:nvPicPr>
          <p:cNvPr id="167" name="Immagine 0"/>
          <p:cNvPicPr/>
          <p:nvPr/>
        </p:nvPicPr>
        <p:blipFill>
          <a:blip r:embed="rId3"/>
          <a:stretch/>
        </p:blipFill>
        <p:spPr>
          <a:xfrm>
            <a:off x="8701920" y="101520"/>
            <a:ext cx="987840" cy="376920"/>
          </a:xfrm>
          <a:prstGeom prst="rect">
            <a:avLst/>
          </a:prstGeom>
          <a:ln w="9360">
            <a:noFill/>
          </a:ln>
        </p:spPr>
      </p:pic>
      <p:sp>
        <p:nvSpPr>
          <p:cNvPr id="168" name="CustomShape 5"/>
          <p:cNvSpPr/>
          <p:nvPr/>
        </p:nvSpPr>
        <p:spPr>
          <a:xfrm>
            <a:off x="1485000" y="1879560"/>
            <a:ext cx="712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1" i="1" dirty="0">
                <a:solidFill>
                  <a:srgbClr val="000000"/>
                </a:solidFill>
                <a:latin typeface="Calisto MT" panose="02040603050505030304" pitchFamily="18" charset="0"/>
              </a:rPr>
              <a:t>MATTINA: Atelier sul </a:t>
            </a:r>
            <a:r>
              <a:rPr lang="it-IT" b="1" i="1" dirty="0" err="1">
                <a:solidFill>
                  <a:srgbClr val="000000"/>
                </a:solidFill>
                <a:latin typeface="Calisto MT" panose="02040603050505030304" pitchFamily="18" charset="0"/>
              </a:rPr>
              <a:t>seflplacement</a:t>
            </a:r>
            <a:r>
              <a:rPr lang="it-IT" b="1" i="1" dirty="0">
                <a:solidFill>
                  <a:srgbClr val="000000"/>
                </a:solidFill>
                <a:latin typeface="Calisto MT" panose="02040603050505030304" pitchFamily="18" charset="0"/>
              </a:rPr>
              <a:t> e l’</a:t>
            </a:r>
            <a:r>
              <a:rPr lang="it-IT" b="1" i="1" dirty="0" err="1">
                <a:solidFill>
                  <a:srgbClr val="000000"/>
                </a:solidFill>
                <a:latin typeface="Calisto MT" panose="02040603050505030304" pitchFamily="18" charset="0"/>
              </a:rPr>
              <a:t>occupabilità</a:t>
            </a:r>
            <a:endParaRPr lang="it-IT" b="1" i="1" dirty="0">
              <a:solidFill>
                <a:srgbClr val="000000"/>
              </a:solidFill>
              <a:latin typeface="Calisto MT" panose="02040603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b="1" i="1" dirty="0">
                <a:solidFill>
                  <a:srgbClr val="000000"/>
                </a:solidFill>
                <a:latin typeface="Calisto MT" panose="02040603050505030304" pitchFamily="18" charset="0"/>
              </a:rPr>
              <a:t>Attività laboratoriale (5 ore)</a:t>
            </a:r>
          </a:p>
          <a:p>
            <a:endParaRPr lang="it-IT" sz="500" b="1" dirty="0">
              <a:latin typeface="Calisto MT" panose="02040603050505030304" pitchFamily="18" charset="0"/>
            </a:endParaRPr>
          </a:p>
          <a:p>
            <a:r>
              <a:rPr lang="it-IT" b="1" dirty="0">
                <a:latin typeface="Calisto MT" panose="02040603050505030304" pitchFamily="18" charset="0"/>
              </a:rPr>
              <a:t>Conoscenze:</a:t>
            </a:r>
          </a:p>
          <a:p>
            <a:pPr>
              <a:defRPr/>
            </a:pPr>
            <a:r>
              <a:rPr lang="it-IT" dirty="0">
                <a:latin typeface="Calisto MT" panose="02040603050505030304" pitchFamily="18" charset="0"/>
                <a:cs typeface="Times New Roman" pitchFamily="18" charset="0"/>
              </a:rPr>
              <a:t>- conoscere i profili professionali legati all’ambito delle tecniche;</a:t>
            </a:r>
          </a:p>
          <a:p>
            <a:pPr>
              <a:defRPr/>
            </a:pPr>
            <a:r>
              <a:rPr lang="it-IT" dirty="0">
                <a:latin typeface="Calisto MT" panose="02040603050505030304" pitchFamily="18" charset="0"/>
                <a:cs typeface="Times New Roman" pitchFamily="18" charset="0"/>
              </a:rPr>
              <a:t>- riflettere sul concetto di competenza.</a:t>
            </a:r>
          </a:p>
          <a:p>
            <a:pPr algn="just"/>
            <a:endParaRPr lang="it-IT" sz="500" dirty="0">
              <a:latin typeface="Calisto MT" panose="02040603050505030304" pitchFamily="18" charset="0"/>
            </a:endParaRPr>
          </a:p>
          <a:p>
            <a:pPr algn="just"/>
            <a:r>
              <a:rPr lang="it-IT" b="1" dirty="0">
                <a:latin typeface="Calisto MT" panose="02040603050505030304" pitchFamily="18" charset="0"/>
              </a:rPr>
              <a:t>Competenze:</a:t>
            </a:r>
          </a:p>
          <a:p>
            <a:pPr>
              <a:defRPr/>
            </a:pPr>
            <a:r>
              <a:rPr lang="it-IT" dirty="0">
                <a:latin typeface="Calisto MT" panose="02040603050505030304" pitchFamily="18" charset="0"/>
                <a:cs typeface="Times New Roman" pitchFamily="18" charset="0"/>
              </a:rPr>
              <a:t>- saper costruire la “carta d’identità” di un profilo professionale.</a:t>
            </a:r>
          </a:p>
          <a:p>
            <a:pPr>
              <a:lnSpc>
                <a:spcPct val="100000"/>
              </a:lnSpc>
            </a:pP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43" name="CustomShape 7"/>
          <p:cNvSpPr/>
          <p:nvPr/>
        </p:nvSpPr>
        <p:spPr>
          <a:xfrm>
            <a:off x="8824770" y="1174680"/>
            <a:ext cx="1938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i="1" dirty="0">
                <a:solidFill>
                  <a:srgbClr val="000000"/>
                </a:solidFill>
                <a:latin typeface="Calisto MT"/>
              </a:rPr>
              <a:t>4a giornata</a:t>
            </a:r>
            <a:endParaRPr dirty="0"/>
          </a:p>
        </p:txBody>
      </p:sp>
      <p:sp>
        <p:nvSpPr>
          <p:cNvPr id="45" name="Rettangolo 44"/>
          <p:cNvSpPr/>
          <p:nvPr/>
        </p:nvSpPr>
        <p:spPr>
          <a:xfrm>
            <a:off x="5748825" y="5763463"/>
            <a:ext cx="1080000" cy="7200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pic>
        <p:nvPicPr>
          <p:cNvPr id="46" name="Immagine 45" descr="orientarsi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0663" y="2055048"/>
            <a:ext cx="1715028" cy="151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stomShape 5"/>
          <p:cNvSpPr/>
          <p:nvPr/>
        </p:nvSpPr>
        <p:spPr>
          <a:xfrm>
            <a:off x="1479740" y="4428327"/>
            <a:ext cx="712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1" i="1" dirty="0">
                <a:solidFill>
                  <a:srgbClr val="000000"/>
                </a:solidFill>
                <a:latin typeface="Calisto MT" panose="02040603050505030304" pitchFamily="18" charset="0"/>
              </a:rPr>
              <a:t>POMERIGGIO: Verifica e valutazione delle competenze</a:t>
            </a:r>
          </a:p>
          <a:p>
            <a:pPr>
              <a:lnSpc>
                <a:spcPct val="100000"/>
              </a:lnSpc>
            </a:pPr>
            <a:r>
              <a:rPr lang="it-IT" b="1" i="1" dirty="0">
                <a:solidFill>
                  <a:srgbClr val="000000"/>
                </a:solidFill>
                <a:latin typeface="Calisto MT" panose="02040603050505030304" pitchFamily="18" charset="0"/>
              </a:rPr>
              <a:t>Durata: 3 ore</a:t>
            </a:r>
          </a:p>
          <a:p>
            <a:endParaRPr lang="it-IT" sz="500" b="1" dirty="0">
              <a:latin typeface="Calisto MT" panose="02040603050505030304" pitchFamily="18" charset="0"/>
            </a:endParaRPr>
          </a:p>
          <a:p>
            <a:pPr>
              <a:defRPr/>
            </a:pPr>
            <a:r>
              <a:rPr lang="it-IT" dirty="0">
                <a:latin typeface="Calisto MT" panose="02040603050505030304" pitchFamily="18" charset="0"/>
                <a:cs typeface="Times New Roman" pitchFamily="18" charset="0"/>
              </a:rPr>
              <a:t>Gli studenti, suddivisi in gruppi, dovranno dimostrare di aver acquisito le competenze previste dal percorso, presentando un prodotto finale di apprendimento.</a:t>
            </a:r>
          </a:p>
          <a:p>
            <a:pPr>
              <a:lnSpc>
                <a:spcPct val="100000"/>
              </a:lnSpc>
            </a:pPr>
            <a:endParaRPr dirty="0">
              <a:latin typeface="Calisto MT" panose="02040603050505030304" pitchFamily="18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195" y="4428327"/>
            <a:ext cx="1674162" cy="1480204"/>
          </a:xfrm>
          <a:prstGeom prst="rect">
            <a:avLst/>
          </a:prstGeom>
        </p:spPr>
      </p:pic>
      <p:cxnSp>
        <p:nvCxnSpPr>
          <p:cNvPr id="3" name="Connettore 1 2"/>
          <p:cNvCxnSpPr/>
          <p:nvPr/>
        </p:nvCxnSpPr>
        <p:spPr>
          <a:xfrm flipV="1">
            <a:off x="1585128" y="4200212"/>
            <a:ext cx="6762541" cy="2009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1448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1143000" y="756000"/>
            <a:ext cx="9909000" cy="53398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2"/>
          <p:cNvSpPr/>
          <p:nvPr/>
        </p:nvSpPr>
        <p:spPr>
          <a:xfrm>
            <a:off x="1132200" y="1200240"/>
            <a:ext cx="7476840" cy="449280"/>
          </a:xfrm>
          <a:prstGeom prst="rect">
            <a:avLst/>
          </a:prstGeom>
          <a:solidFill>
            <a:srgbClr val="D9D9D9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3"/>
          <p:cNvSpPr/>
          <p:nvPr/>
        </p:nvSpPr>
        <p:spPr>
          <a:xfrm>
            <a:off x="8701920" y="1200960"/>
            <a:ext cx="2346480" cy="448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4"/>
          <p:cNvSpPr/>
          <p:nvPr/>
        </p:nvSpPr>
        <p:spPr>
          <a:xfrm>
            <a:off x="1485360" y="1179000"/>
            <a:ext cx="7468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rgbClr val="000000"/>
                </a:solidFill>
                <a:latin typeface="Calisto MT"/>
              </a:rPr>
              <a:t>Evento finale</a:t>
            </a:r>
            <a:endParaRPr dirty="0"/>
          </a:p>
        </p:txBody>
      </p:sp>
      <p:pic>
        <p:nvPicPr>
          <p:cNvPr id="166" name="Immagine 2"/>
          <p:cNvPicPr/>
          <p:nvPr/>
        </p:nvPicPr>
        <p:blipFill>
          <a:blip r:embed="rId2"/>
          <a:stretch/>
        </p:blipFill>
        <p:spPr>
          <a:xfrm>
            <a:off x="9823680" y="122040"/>
            <a:ext cx="1097280" cy="365400"/>
          </a:xfrm>
          <a:prstGeom prst="rect">
            <a:avLst/>
          </a:prstGeom>
          <a:ln w="9360">
            <a:noFill/>
          </a:ln>
        </p:spPr>
      </p:pic>
      <p:pic>
        <p:nvPicPr>
          <p:cNvPr id="167" name="Immagine 0"/>
          <p:cNvPicPr/>
          <p:nvPr/>
        </p:nvPicPr>
        <p:blipFill>
          <a:blip r:embed="rId3"/>
          <a:stretch/>
        </p:blipFill>
        <p:spPr>
          <a:xfrm>
            <a:off x="8701920" y="101520"/>
            <a:ext cx="987840" cy="376920"/>
          </a:xfrm>
          <a:prstGeom prst="rect">
            <a:avLst/>
          </a:prstGeom>
          <a:ln w="9360">
            <a:noFill/>
          </a:ln>
        </p:spPr>
      </p:pic>
      <p:sp>
        <p:nvSpPr>
          <p:cNvPr id="168" name="CustomShape 5"/>
          <p:cNvSpPr/>
          <p:nvPr/>
        </p:nvSpPr>
        <p:spPr>
          <a:xfrm>
            <a:off x="1485000" y="1879560"/>
            <a:ext cx="712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1" i="1" dirty="0">
                <a:solidFill>
                  <a:srgbClr val="000000"/>
                </a:solidFill>
                <a:latin typeface="Calisto MT" panose="02040603050505030304" pitchFamily="18" charset="0"/>
              </a:rPr>
              <a:t>Durata: 8 ore</a:t>
            </a:r>
          </a:p>
          <a:p>
            <a:endParaRPr lang="it-IT" b="1" dirty="0">
              <a:latin typeface="Calisto MT" panose="02040603050505030304" pitchFamily="18" charset="0"/>
            </a:endParaRPr>
          </a:p>
          <a:p>
            <a:pPr>
              <a:defRPr/>
            </a:pPr>
            <a:r>
              <a:rPr lang="it-IT" dirty="0">
                <a:latin typeface="Calisto MT" panose="02040603050505030304" pitchFamily="18" charset="0"/>
                <a:cs typeface="Times New Roman" pitchFamily="18" charset="0"/>
              </a:rPr>
              <a:t>Festa “rinascimentale”: una giornata conclusiva a classi unite, con l’esposizione dei prodotti realizzati dai diversi gruppi di lavoro nell’ambito della giornata di attività laboratoriale, con l’ausilio delle ore di studio individuale.</a:t>
            </a:r>
          </a:p>
          <a:p>
            <a:pPr>
              <a:lnSpc>
                <a:spcPct val="100000"/>
              </a:lnSpc>
            </a:pPr>
            <a:endParaRPr dirty="0">
              <a:latin typeface="Calisto MT" panose="02040603050505030304" pitchFamily="18" charset="0"/>
            </a:endParaRPr>
          </a:p>
        </p:txBody>
      </p:sp>
      <p:sp>
        <p:nvSpPr>
          <p:cNvPr id="43" name="CustomShape 7"/>
          <p:cNvSpPr/>
          <p:nvPr/>
        </p:nvSpPr>
        <p:spPr>
          <a:xfrm>
            <a:off x="8824770" y="1174680"/>
            <a:ext cx="1938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i="1" dirty="0">
                <a:solidFill>
                  <a:srgbClr val="000000"/>
                </a:solidFill>
                <a:latin typeface="Calisto MT"/>
              </a:rPr>
              <a:t>5a giornata</a:t>
            </a:r>
            <a:endParaRPr dirty="0"/>
          </a:p>
        </p:txBody>
      </p:sp>
      <p:sp>
        <p:nvSpPr>
          <p:cNvPr id="12" name="Rettangolo 11"/>
          <p:cNvSpPr/>
          <p:nvPr/>
        </p:nvSpPr>
        <p:spPr>
          <a:xfrm>
            <a:off x="7144869" y="5750381"/>
            <a:ext cx="1080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  <p:pic>
        <p:nvPicPr>
          <p:cNvPr id="2050" name="Picture 2" descr="Risultati immagini per icona f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87" y="2107081"/>
            <a:ext cx="1904850" cy="19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4611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1143000" y="756000"/>
            <a:ext cx="9909000" cy="533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2"/>
          <p:cNvSpPr/>
          <p:nvPr/>
        </p:nvSpPr>
        <p:spPr>
          <a:xfrm>
            <a:off x="1132200" y="1200240"/>
            <a:ext cx="7476840" cy="449280"/>
          </a:xfrm>
          <a:prstGeom prst="rect">
            <a:avLst/>
          </a:prstGeom>
          <a:solidFill>
            <a:srgbClr val="D9D9D9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3"/>
          <p:cNvSpPr/>
          <p:nvPr/>
        </p:nvSpPr>
        <p:spPr>
          <a:xfrm>
            <a:off x="8701920" y="1200960"/>
            <a:ext cx="2346480" cy="448560"/>
          </a:xfrm>
          <a:prstGeom prst="rect">
            <a:avLst/>
          </a:prstGeom>
          <a:solidFill>
            <a:srgbClr val="40BAD2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4"/>
          <p:cNvSpPr/>
          <p:nvPr/>
        </p:nvSpPr>
        <p:spPr>
          <a:xfrm>
            <a:off x="1485360" y="1179000"/>
            <a:ext cx="7468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rgbClr val="000000"/>
                </a:solidFill>
                <a:latin typeface="Calisto MT"/>
              </a:rPr>
              <a:t>Studio individuale</a:t>
            </a:r>
            <a:endParaRPr dirty="0"/>
          </a:p>
        </p:txBody>
      </p:sp>
      <p:pic>
        <p:nvPicPr>
          <p:cNvPr id="166" name="Immagine 2"/>
          <p:cNvPicPr/>
          <p:nvPr/>
        </p:nvPicPr>
        <p:blipFill>
          <a:blip r:embed="rId2"/>
          <a:stretch/>
        </p:blipFill>
        <p:spPr>
          <a:xfrm>
            <a:off x="9823680" y="122040"/>
            <a:ext cx="1097280" cy="365400"/>
          </a:xfrm>
          <a:prstGeom prst="rect">
            <a:avLst/>
          </a:prstGeom>
          <a:ln w="9360">
            <a:noFill/>
          </a:ln>
        </p:spPr>
      </p:pic>
      <p:pic>
        <p:nvPicPr>
          <p:cNvPr id="167" name="Immagine 0"/>
          <p:cNvPicPr/>
          <p:nvPr/>
        </p:nvPicPr>
        <p:blipFill>
          <a:blip r:embed="rId3"/>
          <a:stretch/>
        </p:blipFill>
        <p:spPr>
          <a:xfrm>
            <a:off x="8701920" y="101520"/>
            <a:ext cx="987840" cy="376920"/>
          </a:xfrm>
          <a:prstGeom prst="rect">
            <a:avLst/>
          </a:prstGeom>
          <a:ln w="9360">
            <a:noFill/>
          </a:ln>
        </p:spPr>
      </p:pic>
      <p:sp>
        <p:nvSpPr>
          <p:cNvPr id="168" name="CustomShape 5"/>
          <p:cNvSpPr/>
          <p:nvPr/>
        </p:nvSpPr>
        <p:spPr>
          <a:xfrm>
            <a:off x="1485000" y="1879560"/>
            <a:ext cx="712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1" i="1" dirty="0">
                <a:solidFill>
                  <a:srgbClr val="000000"/>
                </a:solidFill>
                <a:latin typeface="Calisto MT" panose="02040603050505030304" pitchFamily="18" charset="0"/>
              </a:rPr>
              <a:t>Durata: 10 ore</a:t>
            </a:r>
          </a:p>
          <a:p>
            <a:endParaRPr lang="it-IT" b="1" dirty="0">
              <a:latin typeface="Calisto MT" panose="02040603050505030304" pitchFamily="18" charset="0"/>
            </a:endParaRPr>
          </a:p>
          <a:p>
            <a:pPr>
              <a:defRPr/>
            </a:pPr>
            <a:r>
              <a:rPr lang="it-IT" dirty="0">
                <a:latin typeface="Calisto MT" panose="02040603050505030304" pitchFamily="18" charset="0"/>
                <a:cs typeface="Times New Roman" pitchFamily="18" charset="0"/>
              </a:rPr>
              <a:t>Le 10 ore di studio individuale completano le 40 ore di attività in presenza. Possono essere svolte tra la quarta giornata e l’ultima (l’evento finale), sempre in accordo con l’equipe di docenti ed esperti che accompagnerà gli studenti nel percorso di Alternanza.</a:t>
            </a:r>
          </a:p>
          <a:p>
            <a:pPr>
              <a:defRPr/>
            </a:pPr>
            <a:endParaRPr lang="it-IT" sz="500" dirty="0">
              <a:latin typeface="Calisto MT" panose="0204060305050503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it-IT" dirty="0">
                <a:latin typeface="Calisto MT" panose="02040603050505030304" pitchFamily="18" charset="0"/>
                <a:cs typeface="Times New Roman" pitchFamily="18" charset="0"/>
              </a:rPr>
              <a:t>Gli studenti potranno utilizzare tali ore per:</a:t>
            </a:r>
          </a:p>
          <a:p>
            <a:pPr marL="285750" indent="-285750">
              <a:buFontTx/>
              <a:buChar char="-"/>
              <a:defRPr/>
            </a:pPr>
            <a:r>
              <a:rPr lang="it-IT" dirty="0">
                <a:latin typeface="Calisto MT" panose="02040603050505030304" pitchFamily="18" charset="0"/>
                <a:cs typeface="Times New Roman" pitchFamily="18" charset="0"/>
              </a:rPr>
              <a:t>portare a termine, se necessario, la realizzazione del prodotto da mostrare  nell’ambito dell’evento finale;</a:t>
            </a:r>
          </a:p>
          <a:p>
            <a:pPr marL="285750" indent="-285750">
              <a:buFontTx/>
              <a:buChar char="-"/>
              <a:defRPr/>
            </a:pPr>
            <a:r>
              <a:rPr lang="it-IT" dirty="0">
                <a:latin typeface="Calisto MT" panose="02040603050505030304" pitchFamily="18" charset="0"/>
                <a:cs typeface="Times New Roman" pitchFamily="18" charset="0"/>
              </a:rPr>
              <a:t>elaborare un </a:t>
            </a:r>
            <a:r>
              <a:rPr lang="it-IT" dirty="0" err="1">
                <a:latin typeface="Calisto MT" panose="02040603050505030304" pitchFamily="18" charset="0"/>
                <a:cs typeface="Times New Roman" pitchFamily="18" charset="0"/>
              </a:rPr>
              <a:t>project</a:t>
            </a:r>
            <a:r>
              <a:rPr lang="it-IT" dirty="0">
                <a:latin typeface="Calisto MT" panose="02040603050505030304" pitchFamily="18" charset="0"/>
                <a:cs typeface="Times New Roman" pitchFamily="18" charset="0"/>
              </a:rPr>
              <a:t>-work conclusivo di riflessione e rielaborazione delle esperienze vissute e delle conoscenze e competenze acquisite.</a:t>
            </a:r>
          </a:p>
          <a:p>
            <a:pPr>
              <a:defRPr/>
            </a:pPr>
            <a:endParaRPr lang="it-IT" sz="500" dirty="0">
              <a:latin typeface="Calisto MT" panose="0204060305050503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it-IT" dirty="0">
                <a:latin typeface="Calisto MT" panose="02040603050505030304" pitchFamily="18" charset="0"/>
                <a:cs typeface="Times New Roman" pitchFamily="18" charset="0"/>
              </a:rPr>
              <a:t>Dopo la visione ed il controllo dei </a:t>
            </a:r>
            <a:r>
              <a:rPr lang="it-IT" dirty="0" err="1">
                <a:latin typeface="Calisto MT" panose="02040603050505030304" pitchFamily="18" charset="0"/>
                <a:cs typeface="Times New Roman" pitchFamily="18" charset="0"/>
              </a:rPr>
              <a:t>project</a:t>
            </a:r>
            <a:r>
              <a:rPr lang="it-IT" dirty="0">
                <a:latin typeface="Calisto MT" panose="02040603050505030304" pitchFamily="18" charset="0"/>
                <a:cs typeface="Times New Roman" pitchFamily="18" charset="0"/>
              </a:rPr>
              <a:t>-work, si procederà con la convalida delle ore di studio individuale.</a:t>
            </a:r>
          </a:p>
          <a:p>
            <a:pPr>
              <a:lnSpc>
                <a:spcPct val="100000"/>
              </a:lnSpc>
            </a:pPr>
            <a:endParaRPr dirty="0">
              <a:latin typeface="Calisto MT" panose="02040603050505030304" pitchFamily="18" charset="0"/>
            </a:endParaRPr>
          </a:p>
        </p:txBody>
      </p:sp>
      <p:pic>
        <p:nvPicPr>
          <p:cNvPr id="13" name="Immagin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505" y="2061900"/>
            <a:ext cx="1481310" cy="203414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9042230" y="5747658"/>
            <a:ext cx="1080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463"/>
          </a:p>
        </p:txBody>
      </p:sp>
    </p:spTree>
    <p:extLst>
      <p:ext uri="{BB962C8B-B14F-4D97-AF65-F5344CB8AC3E}">
        <p14:creationId xmlns:p14="http://schemas.microsoft.com/office/powerpoint/2010/main" val="8779696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dirty="0" smtClean="0"/>
              <a:t>Competenze e linguaggi della tecnologia?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dirty="0" smtClean="0"/>
              <a:t>…pensando al futuro “consumatore”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41" y="365125"/>
            <a:ext cx="4432300" cy="15538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9" y="4726608"/>
            <a:ext cx="4814176" cy="20122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14" y="4398580"/>
            <a:ext cx="3402286" cy="221148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09" y="4398580"/>
            <a:ext cx="2340303" cy="234030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42" y="1825625"/>
            <a:ext cx="2437999" cy="243799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42" y="2348856"/>
            <a:ext cx="2850100" cy="169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6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2. </a:t>
            </a:r>
            <a:r>
              <a:rPr lang="it-IT" dirty="0"/>
              <a:t>L</a:t>
            </a:r>
            <a:r>
              <a:rPr lang="it-IT" dirty="0" smtClean="0"/>
              <a:t>uoghi comuni e miti da sfatare per…riconoscere il Genio Universale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3. Multidisciplinarietà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2607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2. Miti da sfatare: </a:t>
            </a:r>
            <a:r>
              <a:rPr lang="it-IT" dirty="0"/>
              <a:t>L</a:t>
            </a:r>
            <a:r>
              <a:rPr lang="it-IT" dirty="0" smtClean="0"/>
              <a:t>eonardo e il suo tempo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					attività dei “meccanici”</a:t>
            </a: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Rinascimento italiano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					riflessione degli “accademici”			</a:t>
            </a: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M. Ceccarelli (2008). </a:t>
            </a:r>
            <a:r>
              <a:rPr lang="it-IT" dirty="0" err="1" smtClean="0"/>
              <a:t>Renaissance</a:t>
            </a:r>
            <a:r>
              <a:rPr lang="it-IT" dirty="0" smtClean="0"/>
              <a:t> of </a:t>
            </a:r>
            <a:r>
              <a:rPr lang="it-IT" dirty="0" err="1" smtClean="0"/>
              <a:t>machines</a:t>
            </a:r>
            <a:r>
              <a:rPr lang="it-IT" dirty="0" smtClean="0"/>
              <a:t> in </a:t>
            </a:r>
            <a:r>
              <a:rPr lang="it-IT" dirty="0" err="1" smtClean="0"/>
              <a:t>Italy</a:t>
            </a:r>
            <a:r>
              <a:rPr lang="it-IT" dirty="0" smtClean="0"/>
              <a:t>. </a:t>
            </a:r>
            <a:r>
              <a:rPr lang="it-IT" i="1" dirty="0" err="1" smtClean="0"/>
              <a:t>Mechanism</a:t>
            </a:r>
            <a:r>
              <a:rPr lang="it-IT" i="1" dirty="0" smtClean="0"/>
              <a:t> and Machine </a:t>
            </a:r>
            <a:r>
              <a:rPr lang="it-IT" i="1" dirty="0" err="1" smtClean="0"/>
              <a:t>Theory</a:t>
            </a:r>
            <a:r>
              <a:rPr lang="it-IT" dirty="0" smtClean="0"/>
              <a:t>, 43: 1530-1542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Freccia destra 3"/>
          <p:cNvSpPr/>
          <p:nvPr/>
        </p:nvSpPr>
        <p:spPr>
          <a:xfrm rot="19506015">
            <a:off x="4242456" y="2943746"/>
            <a:ext cx="1024759" cy="26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destra 4"/>
          <p:cNvSpPr/>
          <p:nvPr/>
        </p:nvSpPr>
        <p:spPr>
          <a:xfrm rot="1227572">
            <a:off x="4242457" y="3718929"/>
            <a:ext cx="1024759" cy="26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05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Ma perché ”Rinascimento delle macchine”?</a:t>
            </a: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E Leonardo??????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50" y="3197225"/>
            <a:ext cx="3244850" cy="23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Nel medioevo non mancarono importanti invenzioni…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55" y="2042106"/>
            <a:ext cx="2256346" cy="3504917"/>
          </a:xfrm>
          <a:prstGeom prst="rect">
            <a:avLst/>
          </a:prstGeo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61123"/>
            <a:ext cx="2103176" cy="3171325"/>
          </a:xfrm>
          <a:prstGeom prst="rect">
            <a:avLst/>
          </a:prstGeom>
        </p:spPr>
      </p:pic>
      <p:pic>
        <p:nvPicPr>
          <p:cNvPr id="6" name="Segnaposto contenut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56" y="2692207"/>
            <a:ext cx="1308157" cy="348475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90" y="4470981"/>
            <a:ext cx="3021838" cy="215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2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…e altre si affermarono e perfezionarono</a:t>
            </a:r>
            <a:endParaRPr lang="it-IT" dirty="0"/>
          </a:p>
        </p:txBody>
      </p:sp>
      <p:pic>
        <p:nvPicPr>
          <p:cNvPr id="4" name="Immagine 3" descr="enluminure-situee-en-bas-du-folio-81-du-r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4" y="2481197"/>
            <a:ext cx="5557318" cy="2752609"/>
          </a:xfrm>
          <a:prstGeom prst="rect">
            <a:avLst/>
          </a:prstGeom>
        </p:spPr>
      </p:pic>
      <p:pic>
        <p:nvPicPr>
          <p:cNvPr id="5" name="Segnaposto contenuto 3" descr="mulin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9" b="21169"/>
          <a:stretch>
            <a:fillRect/>
          </a:stretch>
        </p:blipFill>
        <p:spPr>
          <a:xfrm>
            <a:off x="6096000" y="3132442"/>
            <a:ext cx="5512498" cy="32778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83984" y="5651500"/>
            <a:ext cx="5557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…ma restarono confinate ai bisogni e alle realtà delle piccole comunità locali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626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Rinascimento: l’invenzione = valore economico, si lega direttamente o indirettamente alla produzione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02" y="2639683"/>
            <a:ext cx="5305245" cy="38535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98" y="3311182"/>
            <a:ext cx="4538718" cy="302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1098</Words>
  <Application>Microsoft Macintosh PowerPoint</Application>
  <PresentationFormat>Widescreen</PresentationFormat>
  <Paragraphs>166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Calisto MT</vt:lpstr>
      <vt:lpstr>Times New Roman</vt:lpstr>
      <vt:lpstr>Tema di Office</vt:lpstr>
      <vt:lpstr>Leonardo in cattedra Un percorso di alternanza scuola-lavoro</vt:lpstr>
      <vt:lpstr>Come nasce?</vt:lpstr>
      <vt:lpstr>Presentazione di PowerPoint</vt:lpstr>
      <vt:lpstr>Presentazione di PowerPoint</vt:lpstr>
      <vt:lpstr>2. Miti da sfatare: Leonardo e il suo tempo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 Macchine automatiche: anticipazioni del  XVIII secolo o liberazione dell’uomo dalla fatica? </vt:lpstr>
      <vt:lpstr>…ancora</vt:lpstr>
      <vt:lpstr>Presentazione di PowerPoint</vt:lpstr>
      <vt:lpstr>Invenzione della porta a due battenti per i canali navigabili</vt:lpstr>
      <vt:lpstr>3. multidisciplinarità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Leonardo in cattedra Un percorso di alternanza scuola-lavoro</dc:title>
  <dc:creator>Utente di Microsoft Office</dc:creator>
  <cp:lastModifiedBy>Utente di Microsoft Office</cp:lastModifiedBy>
  <cp:revision>22</cp:revision>
  <dcterms:created xsi:type="dcterms:W3CDTF">2018-10-02T15:32:01Z</dcterms:created>
  <dcterms:modified xsi:type="dcterms:W3CDTF">2018-10-06T14:45:10Z</dcterms:modified>
</cp:coreProperties>
</file>